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59" r:id="rId5"/>
    <p:sldId id="403" r:id="rId6"/>
    <p:sldId id="308" r:id="rId7"/>
    <p:sldId id="377" r:id="rId8"/>
    <p:sldId id="378" r:id="rId9"/>
    <p:sldId id="398" r:id="rId10"/>
    <p:sldId id="402" r:id="rId11"/>
    <p:sldId id="394" r:id="rId12"/>
    <p:sldId id="388" r:id="rId13"/>
    <p:sldId id="390" r:id="rId14"/>
    <p:sldId id="391" r:id="rId15"/>
    <p:sldId id="392" r:id="rId16"/>
    <p:sldId id="399" r:id="rId17"/>
    <p:sldId id="401" r:id="rId18"/>
    <p:sldId id="393" r:id="rId19"/>
    <p:sldId id="381" r:id="rId20"/>
    <p:sldId id="400" r:id="rId21"/>
    <p:sldId id="380" r:id="rId22"/>
    <p:sldId id="404" r:id="rId23"/>
    <p:sldId id="387" r:id="rId24"/>
    <p:sldId id="405" r:id="rId25"/>
    <p:sldId id="396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Campos" initials="CC" lastIdx="9" clrIdx="0">
    <p:extLst>
      <p:ext uri="{19B8F6BF-5375-455C-9EA6-DF929625EA0E}">
        <p15:presenceInfo xmlns:p15="http://schemas.microsoft.com/office/powerpoint/2012/main" userId="S-1-5-21-3765129539-2696003403-4024508332-1183" providerId="AD"/>
      </p:ext>
    </p:extLst>
  </p:cmAuthor>
  <p:cmAuthor id="2" name="Warrant, Don" initials="WD" lastIdx="9" clrIdx="1">
    <p:extLst>
      <p:ext uri="{19B8F6BF-5375-455C-9EA6-DF929625EA0E}">
        <p15:presenceInfo xmlns:p15="http://schemas.microsoft.com/office/powerpoint/2012/main" userId="S::Don.Warrant@freedmaxick.com::65a68f79-f615-4596-9130-2b27b795a0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D65"/>
    <a:srgbClr val="F7C53E"/>
    <a:srgbClr val="FCCE1B"/>
    <a:srgbClr val="3B4D6C"/>
    <a:srgbClr val="C40033"/>
    <a:srgbClr val="3C3C3B"/>
    <a:srgbClr val="D72042"/>
    <a:srgbClr val="F88630"/>
    <a:srgbClr val="474746"/>
    <a:srgbClr val="AF0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D3C3C-82AF-44D6-853F-A181F94407E6}" v="2" dt="2023-12-01T13:02:58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6" autoAdjust="0"/>
    <p:restoredTop sz="95059" autoAdjust="0"/>
  </p:normalViewPr>
  <p:slideViewPr>
    <p:cSldViewPr>
      <p:cViewPr varScale="1">
        <p:scale>
          <a:sx n="108" d="100"/>
          <a:sy n="108" d="100"/>
        </p:scale>
        <p:origin x="13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0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Gambacorta" userId="85b0c199-e762-42bb-8c4f-787ea1c6ccce" providerId="ADAL" clId="{BC1D3C3C-82AF-44D6-853F-A181F94407E6}"/>
    <pc:docChg chg="custSel modSld">
      <pc:chgData name="Maria Gambacorta" userId="85b0c199-e762-42bb-8c4f-787ea1c6ccce" providerId="ADAL" clId="{BC1D3C3C-82AF-44D6-853F-A181F94407E6}" dt="2023-12-01T13:03:04.903" v="8" actId="478"/>
      <pc:docMkLst>
        <pc:docMk/>
      </pc:docMkLst>
      <pc:sldChg chg="addSp delSp modSp mod">
        <pc:chgData name="Maria Gambacorta" userId="85b0c199-e762-42bb-8c4f-787ea1c6ccce" providerId="ADAL" clId="{BC1D3C3C-82AF-44D6-853F-A181F94407E6}" dt="2023-12-01T13:03:04.903" v="8" actId="478"/>
        <pc:sldMkLst>
          <pc:docMk/>
          <pc:sldMk cId="389148601" sldId="359"/>
        </pc:sldMkLst>
        <pc:picChg chg="add del mod">
          <ac:chgData name="Maria Gambacorta" userId="85b0c199-e762-42bb-8c4f-787ea1c6ccce" providerId="ADAL" clId="{BC1D3C3C-82AF-44D6-853F-A181F94407E6}" dt="2023-12-01T13:02:52.564" v="3" actId="478"/>
          <ac:picMkLst>
            <pc:docMk/>
            <pc:sldMk cId="389148601" sldId="359"/>
            <ac:picMk id="11" creationId="{4C3ADF1F-15FB-C8F8-50DD-4B9BBFD5C847}"/>
          </ac:picMkLst>
        </pc:picChg>
        <pc:picChg chg="add del mod">
          <ac:chgData name="Maria Gambacorta" userId="85b0c199-e762-42bb-8c4f-787ea1c6ccce" providerId="ADAL" clId="{BC1D3C3C-82AF-44D6-853F-A181F94407E6}" dt="2023-12-01T13:03:04.903" v="8" actId="478"/>
          <ac:picMkLst>
            <pc:docMk/>
            <pc:sldMk cId="389148601" sldId="359"/>
            <ac:picMk id="13" creationId="{DE40B0AA-5F06-5597-216B-6D7C976ECF7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VE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VE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VE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296D2D37-5C38-6047-8474-2E7904CF4879}" type="slidenum">
              <a:rPr lang="es-VE"/>
              <a:pPr>
                <a:defRPr/>
              </a:pPr>
              <a:t>‹#›</a:t>
            </a:fld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029046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4802367-D72C-504A-AC7B-450EF5514F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4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55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64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Slide,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31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Slide, customer like OG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25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Slide: ADD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Megan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8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9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77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Dan’s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5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84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Megan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75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Megan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Megan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02367-D72C-504A-AC7B-450EF5514F3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1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4AB7E3-4023-48D6-BE7F-23252DDFF0A1}"/>
              </a:ext>
            </a:extLst>
          </p:cNvPr>
          <p:cNvSpPr/>
          <p:nvPr userDrawn="1"/>
        </p:nvSpPr>
        <p:spPr bwMode="auto">
          <a:xfrm>
            <a:off x="0" y="5410219"/>
            <a:ext cx="9144000" cy="1447799"/>
          </a:xfrm>
          <a:custGeom>
            <a:avLst/>
            <a:gdLst>
              <a:gd name="connsiteX0" fmla="*/ 0 w 9163050"/>
              <a:gd name="connsiteY0" fmla="*/ 0 h 2200275"/>
              <a:gd name="connsiteX1" fmla="*/ 0 w 9163050"/>
              <a:gd name="connsiteY1" fmla="*/ 2200275 h 2200275"/>
              <a:gd name="connsiteX2" fmla="*/ 9163050 w 9163050"/>
              <a:gd name="connsiteY2" fmla="*/ 2200275 h 2200275"/>
              <a:gd name="connsiteX3" fmla="*/ 9163050 w 9163050"/>
              <a:gd name="connsiteY3" fmla="*/ 9525 h 2200275"/>
              <a:gd name="connsiteX4" fmla="*/ 4610100 w 9163050"/>
              <a:gd name="connsiteY4" fmla="*/ 847725 h 2200275"/>
              <a:gd name="connsiteX5" fmla="*/ 0 w 9163050"/>
              <a:gd name="connsiteY5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3050" h="2200275">
                <a:moveTo>
                  <a:pt x="0" y="0"/>
                </a:moveTo>
                <a:lnTo>
                  <a:pt x="0" y="2200275"/>
                </a:lnTo>
                <a:lnTo>
                  <a:pt x="9163050" y="2200275"/>
                </a:lnTo>
                <a:lnTo>
                  <a:pt x="9163050" y="9525"/>
                </a:lnTo>
                <a:lnTo>
                  <a:pt x="4610100" y="847725"/>
                </a:lnTo>
                <a:lnTo>
                  <a:pt x="0" y="0"/>
                </a:lnTo>
                <a:close/>
              </a:path>
            </a:pathLst>
          </a:custGeom>
          <a:solidFill>
            <a:srgbClr val="3B4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48" y="5791200"/>
            <a:ext cx="2700351" cy="10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0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487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25900" cy="41148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48201" y="1600200"/>
            <a:ext cx="4025900" cy="41148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0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6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0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0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04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29" name="Straight Connector 4"/>
          <p:cNvCxnSpPr>
            <a:cxnSpLocks noChangeShapeType="1"/>
          </p:cNvCxnSpPr>
          <p:nvPr/>
        </p:nvCxnSpPr>
        <p:spPr bwMode="auto">
          <a:xfrm flipH="1">
            <a:off x="228600" y="6096000"/>
            <a:ext cx="8686800" cy="0"/>
          </a:xfrm>
          <a:prstGeom prst="line">
            <a:avLst/>
          </a:prstGeom>
          <a:noFill/>
          <a:ln w="6350">
            <a:solidFill>
              <a:srgbClr val="D7204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Pentagon 5"/>
          <p:cNvSpPr>
            <a:spLocks noChangeArrowheads="1"/>
          </p:cNvSpPr>
          <p:nvPr/>
        </p:nvSpPr>
        <p:spPr bwMode="auto">
          <a:xfrm rot="5400000">
            <a:off x="4305300" y="-3619500"/>
            <a:ext cx="533400" cy="9144000"/>
          </a:xfrm>
          <a:prstGeom prst="homePlate">
            <a:avLst>
              <a:gd name="adj" fmla="val 50000"/>
            </a:avLst>
          </a:prstGeom>
          <a:solidFill>
            <a:srgbClr val="3B4D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 dirty="0"/>
          </a:p>
        </p:txBody>
      </p:sp>
      <p:sp>
        <p:nvSpPr>
          <p:cNvPr id="1031" name="Process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flowChartProcess">
            <a:avLst/>
          </a:prstGeom>
          <a:solidFill>
            <a:srgbClr val="3B4D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 dirty="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0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 – keep to 1 line.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45C3-FE4A-4A15-A0AE-E098AAD408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45" y="6190487"/>
            <a:ext cx="2703755" cy="5151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4" r:id="rId2"/>
    <p:sldLayoutId id="2147483852" r:id="rId3"/>
    <p:sldLayoutId id="2147483856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charset="0"/>
          <a:ea typeface="MS PGothic" pitchFamily="34" charset="-128"/>
          <a:cs typeface="MS PGothic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</a:defRPr>
      </a:lvl9pPr>
    </p:titleStyle>
    <p:bodyStyle>
      <a:lvl1pPr marL="342891" indent="-342891" algn="l" rtl="0" eaLnBrk="1" fontAlgn="base" hangingPunct="1"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Century Gothic"/>
          <a:ea typeface="MS PGothic" pitchFamily="34" charset="-128"/>
          <a:cs typeface="MS PGothic" charset="0"/>
        </a:defRPr>
      </a:lvl1pPr>
      <a:lvl2pPr marL="228594" indent="-227008" algn="l" rtl="0" eaLnBrk="1" fontAlgn="base" hangingPunct="1">
        <a:spcBef>
          <a:spcPct val="50000"/>
        </a:spcBef>
        <a:spcAft>
          <a:spcPct val="0"/>
        </a:spcAft>
        <a:buChar char="•"/>
        <a:defRPr>
          <a:solidFill>
            <a:schemeClr val="tx1"/>
          </a:solidFill>
          <a:latin typeface="Century Gothic"/>
          <a:ea typeface="MS PGothic" pitchFamily="34" charset="-128"/>
          <a:cs typeface="MS PGothic" charset="0"/>
        </a:defRPr>
      </a:lvl2pPr>
      <a:lvl3pPr marL="458777" indent="-228594" algn="l" rtl="0" eaLnBrk="1" fontAlgn="base" hangingPunct="1">
        <a:spcBef>
          <a:spcPct val="50000"/>
        </a:spcBef>
        <a:spcAft>
          <a:spcPct val="0"/>
        </a:spcAft>
        <a:buChar char="–"/>
        <a:defRPr sz="1600">
          <a:solidFill>
            <a:schemeClr val="tx1"/>
          </a:solidFill>
          <a:latin typeface="Century Gothic"/>
          <a:ea typeface="MS PGothic" pitchFamily="34" charset="-128"/>
          <a:cs typeface="MS PGothic" charset="0"/>
        </a:defRPr>
      </a:lvl3pPr>
      <a:lvl4pPr marL="688957" indent="-228594" algn="l" rtl="0" eaLnBrk="1" fontAlgn="base" hangingPunct="1">
        <a:spcBef>
          <a:spcPct val="50000"/>
        </a:spcBef>
        <a:spcAft>
          <a:spcPct val="0"/>
        </a:spcAft>
        <a:buChar char="–"/>
        <a:defRPr sz="1600">
          <a:solidFill>
            <a:schemeClr val="tx1"/>
          </a:solidFill>
          <a:latin typeface="Century Gothic"/>
          <a:ea typeface="MS PGothic" pitchFamily="34" charset="-128"/>
          <a:cs typeface="MS PGothic" charset="0"/>
        </a:defRPr>
      </a:lvl4pPr>
      <a:lvl5pPr marL="919140" indent="-228594" algn="l" rtl="0" eaLnBrk="1" fontAlgn="base" hangingPunct="1">
        <a:spcBef>
          <a:spcPct val="50000"/>
        </a:spcBef>
        <a:spcAft>
          <a:spcPct val="0"/>
        </a:spcAft>
        <a:buChar char="·"/>
        <a:defRPr sz="1600">
          <a:solidFill>
            <a:schemeClr val="tx1"/>
          </a:solidFill>
          <a:latin typeface="Century Gothic"/>
          <a:ea typeface="MS PGothic" pitchFamily="34" charset="-128"/>
          <a:cs typeface="MS PGothic" charset="0"/>
        </a:defRPr>
      </a:lvl5pPr>
      <a:lvl6pPr marL="1376328" indent="-228594" algn="l" rtl="0" eaLnBrk="1" fontAlgn="base" hangingPunct="1">
        <a:spcBef>
          <a:spcPct val="5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6pPr>
      <a:lvl7pPr marL="1833517" indent="-228594" algn="l" rtl="0" eaLnBrk="1" fontAlgn="base" hangingPunct="1">
        <a:spcBef>
          <a:spcPct val="5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7pPr>
      <a:lvl8pPr marL="2290705" indent="-228594" algn="l" rtl="0" eaLnBrk="1" fontAlgn="base" hangingPunct="1">
        <a:spcBef>
          <a:spcPct val="5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8pPr>
      <a:lvl9pPr marL="2747894" indent="-228594" algn="l" rtl="0" eaLnBrk="1" fontAlgn="base" hangingPunct="1">
        <a:spcBef>
          <a:spcPct val="50000"/>
        </a:spcBef>
        <a:spcAft>
          <a:spcPct val="0"/>
        </a:spcAft>
        <a:buChar char="·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C10BE-017B-4473-9620-C9E0B67FA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1163" r="12162" b="1"/>
          <a:stretch/>
        </p:blipFill>
        <p:spPr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3F4736-ED6E-4870-BCFF-3C786F037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200" y="6172200"/>
            <a:ext cx="6324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Aft>
                <a:spcPts val="600"/>
              </a:spcAft>
            </a:pPr>
            <a:r>
              <a:rPr lang="en-US" altLang="en-US" sz="2000" b="1" dirty="0">
                <a:solidFill>
                  <a:srgbClr val="474746"/>
                </a:solidFill>
                <a:latin typeface="TeXGyreAdventor" panose="00000500000000000000" pitchFamily="50" charset="0"/>
              </a:rPr>
              <a:t>Date/ Name/ etc.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BBE17E-A235-4D3D-8E76-9F069D49404C}"/>
              </a:ext>
            </a:extLst>
          </p:cNvPr>
          <p:cNvCxnSpPr>
            <a:cxnSpLocks/>
          </p:cNvCxnSpPr>
          <p:nvPr/>
        </p:nvCxnSpPr>
        <p:spPr bwMode="auto">
          <a:xfrm>
            <a:off x="410377" y="838200"/>
            <a:ext cx="8263428" cy="0"/>
          </a:xfrm>
          <a:prstGeom prst="line">
            <a:avLst/>
          </a:prstGeom>
          <a:ln w="19050">
            <a:solidFill>
              <a:srgbClr val="D72042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883F24E-1100-4C66-A5AA-37FCF96F0354}"/>
              </a:ext>
            </a:extLst>
          </p:cNvPr>
          <p:cNvSpPr/>
          <p:nvPr/>
        </p:nvSpPr>
        <p:spPr>
          <a:xfrm>
            <a:off x="410377" y="190546"/>
            <a:ext cx="8263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XGyreAdventor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C4422-4765-4699-AD54-70E50FB8451E}"/>
              </a:ext>
            </a:extLst>
          </p:cNvPr>
          <p:cNvSpPr txBox="1"/>
          <p:nvPr/>
        </p:nvSpPr>
        <p:spPr>
          <a:xfrm>
            <a:off x="410377" y="1828800"/>
            <a:ext cx="8545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Adventor" panose="00000500000000000000" pitchFamily="50" charset="0"/>
              </a:rPr>
              <a:t>Exempt Organizations Conference 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Adventor" panose="00000500000000000000" pitchFamily="50" charset="0"/>
              </a:rPr>
              <a:t>	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Solar Power Made Simple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887DD96-527C-4016-9297-8B3D1D15BE4B}"/>
              </a:ext>
            </a:extLst>
          </p:cNvPr>
          <p:cNvSpPr/>
          <p:nvPr/>
        </p:nvSpPr>
        <p:spPr bwMode="auto">
          <a:xfrm>
            <a:off x="0" y="5410219"/>
            <a:ext cx="9144000" cy="1447799"/>
          </a:xfrm>
          <a:custGeom>
            <a:avLst/>
            <a:gdLst>
              <a:gd name="connsiteX0" fmla="*/ 0 w 9163050"/>
              <a:gd name="connsiteY0" fmla="*/ 0 h 2200275"/>
              <a:gd name="connsiteX1" fmla="*/ 0 w 9163050"/>
              <a:gd name="connsiteY1" fmla="*/ 2200275 h 2200275"/>
              <a:gd name="connsiteX2" fmla="*/ 9163050 w 9163050"/>
              <a:gd name="connsiteY2" fmla="*/ 2200275 h 2200275"/>
              <a:gd name="connsiteX3" fmla="*/ 9163050 w 9163050"/>
              <a:gd name="connsiteY3" fmla="*/ 9525 h 2200275"/>
              <a:gd name="connsiteX4" fmla="*/ 4610100 w 9163050"/>
              <a:gd name="connsiteY4" fmla="*/ 847725 h 2200275"/>
              <a:gd name="connsiteX5" fmla="*/ 0 w 9163050"/>
              <a:gd name="connsiteY5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3050" h="2200275">
                <a:moveTo>
                  <a:pt x="0" y="0"/>
                </a:moveTo>
                <a:lnTo>
                  <a:pt x="0" y="2200275"/>
                </a:lnTo>
                <a:lnTo>
                  <a:pt x="9163050" y="2200275"/>
                </a:lnTo>
                <a:lnTo>
                  <a:pt x="9163050" y="9525"/>
                </a:lnTo>
                <a:lnTo>
                  <a:pt x="4610100" y="847725"/>
                </a:lnTo>
                <a:lnTo>
                  <a:pt x="0" y="0"/>
                </a:lnTo>
                <a:close/>
              </a:path>
            </a:pathLst>
          </a:custGeom>
          <a:solidFill>
            <a:srgbClr val="3B4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CCAC1-21A4-41FB-AFEE-C79E42B6E9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20" y="6019800"/>
            <a:ext cx="3503680" cy="667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F4DA1-7693-C674-7EAA-3ABE19095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781695"/>
            <a:ext cx="2076450" cy="933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C2615E-6C45-EB89-D50C-E8F01CF66BA6}"/>
              </a:ext>
            </a:extLst>
          </p:cNvPr>
          <p:cNvSpPr txBox="1"/>
          <p:nvPr/>
        </p:nvSpPr>
        <p:spPr>
          <a:xfrm>
            <a:off x="349353" y="280329"/>
            <a:ext cx="832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XGyreAdventor" panose="00000500000000000000"/>
              </a:rPr>
              <a:t>Megan Morris-Smith 			 Daniel Montante</a:t>
            </a:r>
          </a:p>
        </p:txBody>
      </p:sp>
    </p:spTree>
    <p:extLst>
      <p:ext uri="{BB962C8B-B14F-4D97-AF65-F5344CB8AC3E}">
        <p14:creationId xmlns:p14="http://schemas.microsoft.com/office/powerpoint/2010/main" val="38914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E388-228A-4359-30F6-F9775404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Incentives &amp; Adders – Federal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26BC8-914D-F020-2A2E-59A6C21EE84C}"/>
              </a:ext>
            </a:extLst>
          </p:cNvPr>
          <p:cNvSpPr txBox="1">
            <a:spLocks/>
          </p:cNvSpPr>
          <p:nvPr/>
        </p:nvSpPr>
        <p:spPr>
          <a:xfrm>
            <a:off x="76200" y="1371600"/>
            <a:ext cx="8991600" cy="46101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 u="sng" dirty="0">
                <a:latin typeface="Century Gothic" panose="020B0502020202020204" pitchFamily="34" charset="0"/>
              </a:rPr>
              <a:t>Base Investment Tax Credit (ITC): 				30%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entury Gothic" panose="020B0502020202020204" pitchFamily="34" charset="0"/>
              </a:rPr>
              <a:t>Adders (Stackable):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u="sng" dirty="0">
                <a:latin typeface="Century Gothic" panose="020B0502020202020204" pitchFamily="34" charset="0"/>
              </a:rPr>
              <a:t>Domestic Content					10%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100% Steel/Iron</a:t>
            </a:r>
          </a:p>
          <a:p>
            <a:pPr marL="1828800" lvl="3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40% Manufactured Products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u="sng" dirty="0">
                <a:latin typeface="Century Gothic" panose="020B0502020202020204" pitchFamily="34" charset="0"/>
              </a:rPr>
              <a:t>Energy Community					10%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Brownfield Sites – no cleanup necessary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Proximity to closed coal power plant</a:t>
            </a:r>
          </a:p>
          <a:p>
            <a:pPr marL="1828800" lvl="3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Significant unemployment &amp; prominent fossil fuel industry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u="sng" dirty="0">
                <a:latin typeface="Century Gothic" panose="020B0502020202020204" pitchFamily="34" charset="0"/>
              </a:rPr>
              <a:t>Low Income Community				10-20%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Limited allocations and competitive solicitation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1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A307-858C-E9D7-4AA6-9785C628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B42F9-CAD3-0381-ACBA-C1598F92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985"/>
            <a:ext cx="9144000" cy="47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34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A307-858C-E9D7-4AA6-9785C628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Communities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0E70D-6187-FBED-1D12-053D3C991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010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FA52-AE6E-28C1-5A73-43F939813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NYS School Districts in Energy Communities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C25968-B501-409F-242B-C97CC7C19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183279"/>
              </p:ext>
            </p:extLst>
          </p:nvPr>
        </p:nvGraphicFramePr>
        <p:xfrm>
          <a:off x="101600" y="1447800"/>
          <a:ext cx="8915400" cy="464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285">
                  <a:extLst>
                    <a:ext uri="{9D8B030D-6E8A-4147-A177-3AD203B41FA5}">
                      <a16:colId xmlns:a16="http://schemas.microsoft.com/office/drawing/2014/main" val="3637376437"/>
                    </a:ext>
                  </a:extLst>
                </a:gridCol>
                <a:gridCol w="1817425">
                  <a:extLst>
                    <a:ext uri="{9D8B030D-6E8A-4147-A177-3AD203B41FA5}">
                      <a16:colId xmlns:a16="http://schemas.microsoft.com/office/drawing/2014/main" val="66844901"/>
                    </a:ext>
                  </a:extLst>
                </a:gridCol>
                <a:gridCol w="1702941">
                  <a:extLst>
                    <a:ext uri="{9D8B030D-6E8A-4147-A177-3AD203B41FA5}">
                      <a16:colId xmlns:a16="http://schemas.microsoft.com/office/drawing/2014/main" val="1312800251"/>
                    </a:ext>
                  </a:extLst>
                </a:gridCol>
                <a:gridCol w="1345181">
                  <a:extLst>
                    <a:ext uri="{9D8B030D-6E8A-4147-A177-3AD203B41FA5}">
                      <a16:colId xmlns:a16="http://schemas.microsoft.com/office/drawing/2014/main" val="3042866357"/>
                    </a:ext>
                  </a:extLst>
                </a:gridCol>
                <a:gridCol w="1116214">
                  <a:extLst>
                    <a:ext uri="{9D8B030D-6E8A-4147-A177-3AD203B41FA5}">
                      <a16:colId xmlns:a16="http://schemas.microsoft.com/office/drawing/2014/main" val="124943638"/>
                    </a:ext>
                  </a:extLst>
                </a:gridCol>
                <a:gridCol w="1445354">
                  <a:extLst>
                    <a:ext uri="{9D8B030D-6E8A-4147-A177-3AD203B41FA5}">
                      <a16:colId xmlns:a16="http://schemas.microsoft.com/office/drawing/2014/main" val="2806377799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Addison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Brocton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Elmira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Hinsdale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Panama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Solvay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3159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Alexander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Buffalo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Elmira Heights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Hornell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Pavilion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South Seneca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63979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Alfred-Almond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Byron-Bergen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Falconer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Horseheads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Pembroke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Southern Cayuga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3783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Allegany-Limestone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Campbell-Savona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Fillmore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Jamestown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Perry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Southwestern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04787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Andover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Canaseraga</a:t>
                      </a:r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Forestville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Jasper-</a:t>
                      </a:r>
                      <a:r>
                        <a:rPr lang="en-US" sz="11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Troupsburg</a:t>
                      </a:r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Pine Valley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Trumansburg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05184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Arkport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Canisteo-Greenwood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Franklinville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Johnson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Portville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Warsaw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36725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Attica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Cassadaga Valley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Fredonia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Lansing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Prattsburgh</a:t>
                      </a:r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Waterloo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12272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Avoca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Cattaraugus-Little Valley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Frewsburg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LeRoy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Randolph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Wayland-Cohocton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81011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Barker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Chautauqua Lake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Friendship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Letchworth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Ripley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Wellsville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1825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Batavia City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Clymer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Genesee Valley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Lydonville</a:t>
                      </a:r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Romulus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West Valley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46637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Bath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Corning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George Junior Republic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Maine-Endwell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Salamanca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Westfield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4022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Belfast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Cuba-Rushford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Gowanda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Newfane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Scio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Whitesville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4761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effectLst/>
                          <a:latin typeface="Century Gothic" panose="020B0502020202020204" pitchFamily="34" charset="0"/>
                        </a:rPr>
                        <a:t>Bemus Point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Dunkirk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Grand Island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Newfield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Seneca Falls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Wyoming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2178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Bolivar-Richburg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Elba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Groton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Oakfield-Alabama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Sherman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Yorkshire-Pioneer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9526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Bradford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Ellicottville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Hammondsport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Olean City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Silver Creek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166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37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B112-62F0-4703-BE07-48F6118B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Polling Question #3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D2CE2F-DFD2-1F2C-CE27-6B0F9D611D69}"/>
              </a:ext>
            </a:extLst>
          </p:cNvPr>
          <p:cNvSpPr txBox="1"/>
          <p:nvPr/>
        </p:nvSpPr>
        <p:spPr>
          <a:xfrm>
            <a:off x="472737" y="2667000"/>
            <a:ext cx="8188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entury Gothic" panose="020B0502020202020204" pitchFamily="34" charset="0"/>
              </a:rPr>
              <a:t>Is your organization located in an </a:t>
            </a:r>
            <a:r>
              <a:rPr lang="en-US" sz="3500" b="1" dirty="0">
                <a:latin typeface="Century Gothic" panose="020B0502020202020204" pitchFamily="34" charset="0"/>
              </a:rPr>
              <a:t>Energy Community</a:t>
            </a:r>
            <a:r>
              <a:rPr lang="en-US" sz="3500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321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E388-228A-4359-30F6-F9775404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– Elective (Direct) Pay of ITC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26BC8-914D-F020-2A2E-59A6C21EE84C}"/>
              </a:ext>
            </a:extLst>
          </p:cNvPr>
          <p:cNvSpPr txBox="1">
            <a:spLocks/>
          </p:cNvSpPr>
          <p:nvPr/>
        </p:nvSpPr>
        <p:spPr>
          <a:xfrm>
            <a:off x="228600" y="1371600"/>
            <a:ext cx="8915400" cy="53721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Elective Pay from Treasury is available for tax-exempt and governmental entities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Tax-exempt organizations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State and local governments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Indian tribal governments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To claim elective pay: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Complete IRS Pre-Registration Process (TBD)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Part III of Form 3800 to make the election (filed with 990-T)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Part V of Form 3800 will list multiple facilities/locations for the credit, if applicable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Loans likely needed for construction to bridge timing of receipt of the tax credits from the IRS</a:t>
            </a:r>
          </a:p>
        </p:txBody>
      </p:sp>
    </p:spTree>
    <p:extLst>
      <p:ext uri="{BB962C8B-B14F-4D97-AF65-F5344CB8AC3E}">
        <p14:creationId xmlns:p14="http://schemas.microsoft.com/office/powerpoint/2010/main" val="3243914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7370-252C-C0D3-B2B3-4E52A0B9A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– Lewiston Porter CSD</a:t>
            </a:r>
          </a:p>
        </p:txBody>
      </p:sp>
      <p:pic>
        <p:nvPicPr>
          <p:cNvPr id="1026" name="Picture 2" descr="Lewiston-Porter Central School District / District Home Page">
            <a:extLst>
              <a:ext uri="{FF2B5EF4-FFF2-40B4-BE49-F238E27FC236}">
                <a16:creationId xmlns:a16="http://schemas.microsoft.com/office/drawing/2014/main" id="{4FAA6D77-6698-BC36-D833-72664124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79730"/>
            <a:ext cx="1447800" cy="16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03D13F5-2B0B-1E73-94A1-04F2E6C2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34188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EDF1EE-3AD3-0F6E-B230-52E441124716}"/>
              </a:ext>
            </a:extLst>
          </p:cNvPr>
          <p:cNvGrpSpPr/>
          <p:nvPr/>
        </p:nvGrpSpPr>
        <p:grpSpPr>
          <a:xfrm>
            <a:off x="2693915" y="1295400"/>
            <a:ext cx="3756170" cy="4686927"/>
            <a:chOff x="2720830" y="1447800"/>
            <a:chExt cx="3702338" cy="4534527"/>
          </a:xfrm>
        </p:grpSpPr>
        <p:pic>
          <p:nvPicPr>
            <p:cNvPr id="1032" name="Picture 8" descr="Lew-Port Additions: Athletic and High School Main Entrance">
              <a:extLst>
                <a:ext uri="{FF2B5EF4-FFF2-40B4-BE49-F238E27FC236}">
                  <a16:creationId xmlns:a16="http://schemas.microsoft.com/office/drawing/2014/main" id="{152C42BC-A2F5-39ED-3EEF-074F7CF3D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830" y="1447800"/>
              <a:ext cx="3702337" cy="2470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ase Study | Lewiston-Porter Central School District | Pelco">
              <a:extLst>
                <a:ext uri="{FF2B5EF4-FFF2-40B4-BE49-F238E27FC236}">
                  <a16:creationId xmlns:a16="http://schemas.microsoft.com/office/drawing/2014/main" id="{4CAB979F-4B56-EA35-C4FE-148F2F9D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831" y="4038600"/>
              <a:ext cx="3702337" cy="1943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437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8088F-7C72-9CC6-0AC4-26D228F4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Overview </a:t>
            </a:r>
          </a:p>
        </p:txBody>
      </p:sp>
      <p:pic>
        <p:nvPicPr>
          <p:cNvPr id="4" name="Picture 3" descr="A building with solar panels&#10;&#10;Description automatically generated">
            <a:extLst>
              <a:ext uri="{FF2B5EF4-FFF2-40B4-BE49-F238E27FC236}">
                <a16:creationId xmlns:a16="http://schemas.microsoft.com/office/drawing/2014/main" id="{2E1CCCDC-A10E-F9C2-648D-02B6C3AC58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6" y="2876550"/>
            <a:ext cx="4262020" cy="3196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0A818-8E81-7032-CDD3-945E1DCBA9F4}"/>
              </a:ext>
            </a:extLst>
          </p:cNvPr>
          <p:cNvSpPr txBox="1"/>
          <p:nvPr/>
        </p:nvSpPr>
        <p:spPr>
          <a:xfrm>
            <a:off x="216747" y="1337666"/>
            <a:ext cx="8438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Gross Project Cost: 		        $1.4 Million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Annual Energy Savings:	        $110,000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Total Number of Panels:	        1,750</a:t>
            </a:r>
          </a:p>
        </p:txBody>
      </p:sp>
      <p:pic>
        <p:nvPicPr>
          <p:cNvPr id="3" name="Picture 2" descr="Aerial view of a building with a parking lot&#10;&#10;Description automatically generated">
            <a:extLst>
              <a:ext uri="{FF2B5EF4-FFF2-40B4-BE49-F238E27FC236}">
                <a16:creationId xmlns:a16="http://schemas.microsoft.com/office/drawing/2014/main" id="{DFBC5F54-C5B6-E3E8-D1FF-F6804F2139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76550"/>
            <a:ext cx="4262020" cy="3196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0FFC4-AA9C-7B99-E4AD-A5038B4B76C6}"/>
              </a:ext>
            </a:extLst>
          </p:cNvPr>
          <p:cNvSpPr txBox="1"/>
          <p:nvPr/>
        </p:nvSpPr>
        <p:spPr>
          <a:xfrm>
            <a:off x="4502686" y="2491829"/>
            <a:ext cx="41327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entury Gothic" panose="020B0502020202020204" pitchFamily="34" charset="0"/>
              </a:rPr>
              <a:t>Lew-Port High School: 400 kW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C407F-2C87-A81D-6FD8-35DB7E15B183}"/>
              </a:ext>
            </a:extLst>
          </p:cNvPr>
          <p:cNvSpPr txBox="1"/>
          <p:nvPr/>
        </p:nvSpPr>
        <p:spPr>
          <a:xfrm>
            <a:off x="184322" y="2491828"/>
            <a:ext cx="41327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entury Gothic" panose="020B0502020202020204" pitchFamily="34" charset="0"/>
              </a:rPr>
              <a:t>Lew-Port Elementary School: 600  kW</a:t>
            </a:r>
          </a:p>
        </p:txBody>
      </p:sp>
    </p:spTree>
    <p:extLst>
      <p:ext uri="{BB962C8B-B14F-4D97-AF65-F5344CB8AC3E}">
        <p14:creationId xmlns:p14="http://schemas.microsoft.com/office/powerpoint/2010/main" val="344886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218F0-E0F7-98C4-5354-488816F05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4" y="167135"/>
            <a:ext cx="8756650" cy="609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Lewiston-Porter CSD Project Investment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F55B3-5464-739C-A63E-58453C522867}"/>
              </a:ext>
            </a:extLst>
          </p:cNvPr>
          <p:cNvSpPr/>
          <p:nvPr/>
        </p:nvSpPr>
        <p:spPr bwMode="auto">
          <a:xfrm>
            <a:off x="76200" y="5867400"/>
            <a:ext cx="89154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598E0-F65E-C768-CD07-F8185D5146AA}"/>
              </a:ext>
            </a:extLst>
          </p:cNvPr>
          <p:cNvSpPr txBox="1"/>
          <p:nvPr/>
        </p:nvSpPr>
        <p:spPr>
          <a:xfrm>
            <a:off x="727837" y="1371600"/>
            <a:ext cx="7688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latin typeface="Century Gothic" panose="020B0502020202020204" pitchFamily="34" charset="0"/>
              </a:rPr>
              <a:t>$1.4 Million Project Cost – 1 Megawatt of Total Installed Solar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A0075-4ED9-A0F1-E652-6E235CA82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4362" r="6666" b="6988"/>
          <a:stretch/>
        </p:blipFill>
        <p:spPr>
          <a:xfrm>
            <a:off x="571500" y="1828800"/>
            <a:ext cx="7924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54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9F7D-C446-EBE5-89A8-E5D02E06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#4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B88E7-255A-A95B-59F0-4C1428EAC082}"/>
              </a:ext>
            </a:extLst>
          </p:cNvPr>
          <p:cNvSpPr txBox="1"/>
          <p:nvPr/>
        </p:nvSpPr>
        <p:spPr>
          <a:xfrm>
            <a:off x="596900" y="243840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Does the new </a:t>
            </a:r>
            <a:r>
              <a:rPr lang="en-US" sz="3000" b="1" dirty="0">
                <a:latin typeface="Century Gothic" panose="020B0502020202020204" pitchFamily="34" charset="0"/>
              </a:rPr>
              <a:t>IRA Elective Pay ITC</a:t>
            </a:r>
            <a:r>
              <a:rPr lang="en-US" sz="3000" dirty="0">
                <a:latin typeface="Century Gothic" panose="020B0502020202020204" pitchFamily="34" charset="0"/>
              </a:rPr>
              <a:t> make you more open to exploring solar options for your organization?</a:t>
            </a:r>
          </a:p>
        </p:txBody>
      </p:sp>
    </p:spTree>
    <p:extLst>
      <p:ext uri="{BB962C8B-B14F-4D97-AF65-F5344CB8AC3E}">
        <p14:creationId xmlns:p14="http://schemas.microsoft.com/office/powerpoint/2010/main" val="286610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9F7D-C446-EBE5-89A8-E5D02E06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#1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B88E7-255A-A95B-59F0-4C1428EAC082}"/>
              </a:ext>
            </a:extLst>
          </p:cNvPr>
          <p:cNvSpPr txBox="1"/>
          <p:nvPr/>
        </p:nvSpPr>
        <p:spPr>
          <a:xfrm>
            <a:off x="596900" y="23622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Are you attending this webinar to earn </a:t>
            </a:r>
            <a:r>
              <a:rPr lang="en-US" sz="3000" b="1" dirty="0">
                <a:latin typeface="Century Gothic" panose="020B0502020202020204" pitchFamily="34" charset="0"/>
              </a:rPr>
              <a:t>CPE Credits</a:t>
            </a:r>
            <a:r>
              <a:rPr lang="en-US" sz="3000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137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E388-228A-4359-30F6-F9775404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and Takeaways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6338A-E61A-146B-CE7C-EBCCBA43A075}"/>
              </a:ext>
            </a:extLst>
          </p:cNvPr>
          <p:cNvSpPr txBox="1"/>
          <p:nvPr/>
        </p:nvSpPr>
        <p:spPr>
          <a:xfrm>
            <a:off x="381000" y="1371600"/>
            <a:ext cx="82042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Century Gothic" panose="020B0502020202020204" pitchFamily="34" charset="0"/>
              </a:rPr>
              <a:t>ITC vs. PTC</a:t>
            </a:r>
            <a:r>
              <a:rPr lang="en-US" sz="1900" dirty="0">
                <a:latin typeface="Century Gothic" panose="020B0502020202020204" pitchFamily="34" charset="0"/>
              </a:rPr>
              <a:t>:  ITC is generally better than PTC for solar projects in Northeast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Century Gothic" panose="020B0502020202020204" pitchFamily="34" charset="0"/>
              </a:rPr>
              <a:t>Project Ownership Implications</a:t>
            </a:r>
            <a:r>
              <a:rPr lang="en-US" sz="1900" dirty="0">
                <a:latin typeface="Century Gothic" panose="020B0502020202020204" pitchFamily="34" charset="0"/>
              </a:rPr>
              <a:t>: The Elective Pay provision of the Inflation Reduction Act will shift solar project ownership to tax-exempt organizations instead of 3</a:t>
            </a:r>
            <a:r>
              <a:rPr lang="en-US" sz="1900" baseline="30000" dirty="0">
                <a:latin typeface="Century Gothic" panose="020B0502020202020204" pitchFamily="34" charset="0"/>
              </a:rPr>
              <a:t>rd</a:t>
            </a:r>
            <a:r>
              <a:rPr lang="en-US" sz="1900" dirty="0">
                <a:latin typeface="Century Gothic" panose="020B0502020202020204" pitchFamily="34" charset="0"/>
              </a:rPr>
              <a:t> parties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Century Gothic" panose="020B0502020202020204" pitchFamily="34" charset="0"/>
              </a:rPr>
              <a:t>Payback Period</a:t>
            </a:r>
            <a:r>
              <a:rPr lang="en-US" sz="1900" dirty="0">
                <a:latin typeface="Century Gothic" panose="020B0502020202020204" pitchFamily="34" charset="0"/>
              </a:rPr>
              <a:t>:  Payback periods for solar projects owned by non-profits are 5-6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Century Gothic" panose="020B0502020202020204" pitchFamily="34" charset="0"/>
              </a:rPr>
              <a:t>Incentive Adders</a:t>
            </a:r>
            <a:r>
              <a:rPr lang="en-US" sz="1900" dirty="0">
                <a:latin typeface="Century Gothic" panose="020B0502020202020204" pitchFamily="34" charset="0"/>
              </a:rPr>
              <a:t>: Always look for ITC &amp; NYSERDA adder eligibility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Century Gothic" panose="020B0502020202020204" pitchFamily="34" charset="0"/>
              </a:rPr>
              <a:t>K-12 Districts: </a:t>
            </a:r>
            <a:r>
              <a:rPr lang="en-US" sz="1900" dirty="0">
                <a:latin typeface="Century Gothic" panose="020B0502020202020204" pitchFamily="34" charset="0"/>
              </a:rPr>
              <a:t>Solar projects </a:t>
            </a:r>
            <a:r>
              <a:rPr lang="en-US" sz="1900" i="1" dirty="0">
                <a:latin typeface="Century Gothic" panose="020B0502020202020204" pitchFamily="34" charset="0"/>
              </a:rPr>
              <a:t>also</a:t>
            </a:r>
            <a:r>
              <a:rPr lang="en-US" sz="1900" dirty="0">
                <a:latin typeface="Century Gothic" panose="020B0502020202020204" pitchFamily="34" charset="0"/>
              </a:rPr>
              <a:t> benefit from NYSED Building Aid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Century Gothic" panose="020B0502020202020204" pitchFamily="34" charset="0"/>
            </a:endParaRPr>
          </a:p>
          <a:p>
            <a:pPr algn="ctr"/>
            <a:r>
              <a:rPr lang="en-US" sz="1900" b="1" i="1" dirty="0">
                <a:latin typeface="Century Gothic" panose="020B0502020202020204" pitchFamily="34" charset="0"/>
              </a:rPr>
              <a:t>There is no better time to consider solar!</a:t>
            </a:r>
          </a:p>
        </p:txBody>
      </p:sp>
    </p:spTree>
    <p:extLst>
      <p:ext uri="{BB962C8B-B14F-4D97-AF65-F5344CB8AC3E}">
        <p14:creationId xmlns:p14="http://schemas.microsoft.com/office/powerpoint/2010/main" val="599052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9F7D-C446-EBE5-89A8-E5D02E06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#5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B88E7-255A-A95B-59F0-4C1428EAC082}"/>
              </a:ext>
            </a:extLst>
          </p:cNvPr>
          <p:cNvSpPr txBox="1"/>
          <p:nvPr/>
        </p:nvSpPr>
        <p:spPr>
          <a:xfrm>
            <a:off x="596900" y="23622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Would you be interested in another webinar to learn more about other Energy Incentives &amp; Tax Credits for your organization?</a:t>
            </a:r>
          </a:p>
        </p:txBody>
      </p:sp>
    </p:spTree>
    <p:extLst>
      <p:ext uri="{BB962C8B-B14F-4D97-AF65-F5344CB8AC3E}">
        <p14:creationId xmlns:p14="http://schemas.microsoft.com/office/powerpoint/2010/main" val="187006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218F0-E0F7-98C4-5354-488816F0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Appendix: Solar Rules of Thumb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677BDF-D04A-09B9-D300-C043349C8F6C}"/>
              </a:ext>
            </a:extLst>
          </p:cNvPr>
          <p:cNvSpPr txBox="1"/>
          <p:nvPr/>
        </p:nvSpPr>
        <p:spPr>
          <a:xfrm>
            <a:off x="76199" y="1447800"/>
            <a:ext cx="426719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Rooftop Solar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50 – 750 Kilowatt Systems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100 Square Feet per kW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Approximately $2.00/Watt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Ballasted Systems: 5-6 lbs./ft</a:t>
            </a:r>
            <a:r>
              <a:rPr lang="en-US" sz="2000" baseline="30000" dirty="0">
                <a:latin typeface="Century Gothic" panose="020B0502020202020204" pitchFamily="34" charset="0"/>
              </a:rPr>
              <a:t>2</a:t>
            </a: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Attached Systems: 2-3 lbs./ft</a:t>
            </a:r>
            <a:r>
              <a:rPr lang="en-US" sz="2000" baseline="30000" dirty="0">
                <a:latin typeface="Century Gothic" panose="020B0502020202020204" pitchFamily="34" charset="0"/>
              </a:rPr>
              <a:t>2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A46A2-138B-05D5-DF4C-5D48A2841F11}"/>
              </a:ext>
            </a:extLst>
          </p:cNvPr>
          <p:cNvSpPr txBox="1"/>
          <p:nvPr/>
        </p:nvSpPr>
        <p:spPr>
          <a:xfrm>
            <a:off x="4800603" y="1447800"/>
            <a:ext cx="42671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Century Gothic" panose="020B0502020202020204" pitchFamily="34" charset="0"/>
              </a:rPr>
              <a:t>Ground Mount Solar</a:t>
            </a:r>
          </a:p>
          <a:p>
            <a:pPr algn="r"/>
            <a:endParaRPr lang="en-US" dirty="0"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Up to 7.5 Megawatt Systems</a:t>
            </a: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4 Acres per MW</a:t>
            </a: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 Approximately $2.00/Watt </a:t>
            </a: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Fixed Tilt Systems</a:t>
            </a: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Single/Double Axis Trackers</a:t>
            </a:r>
          </a:p>
          <a:p>
            <a:pPr algn="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Environmental Due Diligence </a:t>
            </a:r>
          </a:p>
          <a:p>
            <a:pPr algn="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675B5A-A307-5AE3-3320-EC078F4276CC}"/>
              </a:ext>
            </a:extLst>
          </p:cNvPr>
          <p:cNvCxnSpPr>
            <a:cxnSpLocks/>
          </p:cNvCxnSpPr>
          <p:nvPr/>
        </p:nvCxnSpPr>
        <p:spPr bwMode="auto">
          <a:xfrm>
            <a:off x="4581427" y="1600200"/>
            <a:ext cx="0" cy="381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5003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1170F6-6292-403B-99DE-71F934835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228600"/>
            <a:ext cx="12191999" cy="609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Why Go Solar?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2B74F-F14B-41AE-8553-250574CDE884}"/>
              </a:ext>
            </a:extLst>
          </p:cNvPr>
          <p:cNvSpPr txBox="1"/>
          <p:nvPr/>
        </p:nvSpPr>
        <p:spPr>
          <a:xfrm>
            <a:off x="533399" y="1447800"/>
            <a:ext cx="8382001" cy="3467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900" dirty="0">
                <a:latin typeface="Century Gothic" panose="020B0502020202020204" pitchFamily="34" charset="0"/>
              </a:rPr>
              <a:t>Lock Long-Term Rates &amp; Decrease Operating Expenses </a:t>
            </a:r>
          </a:p>
          <a:p>
            <a:pPr lvl="1">
              <a:buSzPct val="100000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US" sz="1900" dirty="0">
                <a:latin typeface="Century Gothic" panose="020B0502020202020204" pitchFamily="34" charset="0"/>
              </a:rPr>
              <a:t>Federal Tax Credits - 30% Investment Tax Credit (ITC)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latin typeface="Century Gothic" panose="020B0502020202020204" pitchFamily="34" charset="0"/>
              </a:rPr>
              <a:t>ITC Adders</a:t>
            </a:r>
          </a:p>
          <a:p>
            <a:pPr lvl="1">
              <a:buSzPct val="100000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US" sz="1900" dirty="0">
                <a:latin typeface="Century Gothic" panose="020B0502020202020204" pitchFamily="34" charset="0"/>
              </a:rPr>
              <a:t>State Incentives – NYSERDA</a:t>
            </a:r>
          </a:p>
          <a:p>
            <a:pPr marL="342900" indent="-342900">
              <a:buSzPct val="100000"/>
              <a:buFont typeface="+mj-lt"/>
              <a:buAutoNum type="arabicPeriod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 startAt="4"/>
            </a:pPr>
            <a:r>
              <a:rPr lang="en-US" sz="1900" dirty="0">
                <a:latin typeface="Century Gothic" panose="020B0502020202020204" pitchFamily="34" charset="0"/>
              </a:rPr>
              <a:t>Superior Rate of Return </a:t>
            </a:r>
            <a:r>
              <a:rPr lang="en-US" sz="1900" dirty="0">
                <a:latin typeface="Century Gothic" panose="020B0502020202020204" pitchFamily="34" charset="0"/>
                <a:sym typeface="Wingdings" panose="05000000000000000000" pitchFamily="2" charset="2"/>
              </a:rPr>
              <a:t> Breakeven in under 5 years </a:t>
            </a:r>
            <a:endParaRPr lang="en-US" sz="1900" dirty="0">
              <a:latin typeface="Century Gothic" panose="020B0502020202020204" pitchFamily="34" charset="0"/>
            </a:endParaRPr>
          </a:p>
          <a:p>
            <a:pPr lvl="1">
              <a:buSzPct val="100000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 startAt="4"/>
            </a:pPr>
            <a:r>
              <a:rPr lang="en-US" sz="1900" dirty="0">
                <a:latin typeface="Century Gothic" panose="020B0502020202020204" pitchFamily="34" charset="0"/>
              </a:rPr>
              <a:t>Federal Bonus Depreciation &amp; Accelerated NYS Depreciation</a:t>
            </a:r>
          </a:p>
          <a:p>
            <a:pPr lvl="1">
              <a:buSzPct val="100000"/>
            </a:pPr>
            <a:endParaRPr lang="en-US" sz="19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 startAt="4"/>
            </a:pPr>
            <a:r>
              <a:rPr lang="en-US" sz="1900" dirty="0">
                <a:latin typeface="Century Gothic" panose="020B0502020202020204" pitchFamily="34" charset="0"/>
              </a:rPr>
              <a:t>Meeting Environmental Social Governance (ESG) Goals </a:t>
            </a:r>
          </a:p>
          <a:p>
            <a:pPr marL="342900" indent="-342900">
              <a:buSzPct val="100000"/>
              <a:buFont typeface="+mj-lt"/>
              <a:buAutoNum type="arabicPeriod"/>
            </a:pPr>
            <a:endParaRPr lang="en-US" sz="1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0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051A-6E97-87CC-28B0-214B1A7A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Ingredients For a Good Solar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71935-ACC8-6F70-6D99-78DAFD3956F5}"/>
              </a:ext>
            </a:extLst>
          </p:cNvPr>
          <p:cNvSpPr txBox="1">
            <a:spLocks/>
          </p:cNvSpPr>
          <p:nvPr/>
        </p:nvSpPr>
        <p:spPr>
          <a:xfrm>
            <a:off x="488623" y="1371600"/>
            <a:ext cx="8204200" cy="411480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endParaRPr lang="en-US" sz="1800" b="1" u="sng" dirty="0">
              <a:latin typeface="Century Gothic" panose="020B0502020202020204" pitchFamily="34" charset="0"/>
            </a:endParaRPr>
          </a:p>
          <a:p>
            <a:r>
              <a:rPr lang="en-US" sz="1800" b="1" u="sng" dirty="0">
                <a:latin typeface="Century Gothic" panose="020B0502020202020204" pitchFamily="34" charset="0"/>
              </a:rPr>
              <a:t>Roof-Mount Solar System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Building is owner-occupied (if consuming onsite)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Large, unobstructed roof space is available </a:t>
            </a:r>
            <a:r>
              <a:rPr lang="en-US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 l</a:t>
            </a:r>
            <a:r>
              <a:rPr lang="en-US" sz="1800" dirty="0">
                <a:latin typeface="Century Gothic" panose="020B0502020202020204" pitchFamily="34" charset="0"/>
              </a:rPr>
              <a:t>ittle to no shading</a:t>
            </a:r>
          </a:p>
          <a:p>
            <a:pPr>
              <a:buSzPct val="125000"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buSzPct val="125000"/>
            </a:pPr>
            <a:r>
              <a:rPr lang="en-US" sz="1800" b="1" u="sng" dirty="0">
                <a:latin typeface="Century Gothic" panose="020B0502020202020204" pitchFamily="34" charset="0"/>
              </a:rPr>
              <a:t>Structural Capacity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Additional load of solar system: ~3.5 - 5 lbs. / sqft.</a:t>
            </a:r>
          </a:p>
          <a:p>
            <a:pPr>
              <a:buSzPct val="125000"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buSzPct val="125000"/>
            </a:pPr>
            <a:r>
              <a:rPr lang="en-US" sz="1800" b="1" u="sng" dirty="0">
                <a:latin typeface="Century Gothic" panose="020B0502020202020204" pitchFamily="34" charset="0"/>
              </a:rPr>
              <a:t>Rooftop Orientation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If roof is pitched </a:t>
            </a:r>
            <a:r>
              <a:rPr lang="en-US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Century Gothic" panose="020B0502020202020204" pitchFamily="34" charset="0"/>
              </a:rPr>
              <a:t>East, West, South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If roof is flat</a:t>
            </a:r>
            <a:r>
              <a:rPr lang="en-US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  rooftop units (HVAC) do not take majority of rooftop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High pitched / sloped roofs are not ideal</a:t>
            </a:r>
          </a:p>
          <a:p>
            <a:pPr>
              <a:buSzPct val="125000"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buSzPct val="125000"/>
            </a:pPr>
            <a:r>
              <a:rPr lang="en-US" sz="1800" b="1" u="sng" dirty="0">
                <a:latin typeface="Century Gothic" panose="020B0502020202020204" pitchFamily="34" charset="0"/>
              </a:rPr>
              <a:t>Financial Ingredients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Utilize Federal Investment Tax Credit (ITC) – 30% of system cost </a:t>
            </a: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Search out for ADDERS!!!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3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54F2-DDD9-74BD-416F-6C949928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Projects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8E72A7-B628-9CD9-F50E-06E1AE68227F}"/>
              </a:ext>
            </a:extLst>
          </p:cNvPr>
          <p:cNvGrpSpPr/>
          <p:nvPr/>
        </p:nvGrpSpPr>
        <p:grpSpPr>
          <a:xfrm>
            <a:off x="228600" y="1438182"/>
            <a:ext cx="8677047" cy="4380513"/>
            <a:chOff x="289152" y="1438182"/>
            <a:chExt cx="8677047" cy="4380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C679CB-634A-AF34-CB1E-7954FEDD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152" y="1438182"/>
              <a:ext cx="3825648" cy="2286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4E9026-5F05-475E-3C9A-29DF7BE60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00"/>
            <a:stretch/>
          </p:blipFill>
          <p:spPr>
            <a:xfrm>
              <a:off x="4191000" y="1438182"/>
              <a:ext cx="4775199" cy="438051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C890FBF-97A9-B745-7130-0BBA99D492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33" t="2653" r="8333" b="2653"/>
          <a:stretch/>
        </p:blipFill>
        <p:spPr>
          <a:xfrm>
            <a:off x="271047" y="3813144"/>
            <a:ext cx="3783201" cy="20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0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9F7D-C446-EBE5-89A8-E5D02E06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#2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B88E7-255A-A95B-59F0-4C1428EAC082}"/>
              </a:ext>
            </a:extLst>
          </p:cNvPr>
          <p:cNvSpPr txBox="1"/>
          <p:nvPr/>
        </p:nvSpPr>
        <p:spPr>
          <a:xfrm>
            <a:off x="596900" y="236220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Are you familiar with </a:t>
            </a:r>
          </a:p>
          <a:p>
            <a:pPr algn="ctr"/>
            <a:r>
              <a:rPr lang="en-US" sz="3000" b="1" dirty="0">
                <a:latin typeface="Century Gothic" panose="020B0502020202020204" pitchFamily="34" charset="0"/>
              </a:rPr>
              <a:t>Federal Investment Tax Credits </a:t>
            </a:r>
          </a:p>
          <a:p>
            <a:pPr algn="ctr"/>
            <a:r>
              <a:rPr lang="en-US" sz="3000" dirty="0">
                <a:latin typeface="Century Gothic" panose="020B0502020202020204" pitchFamily="34" charset="0"/>
              </a:rPr>
              <a:t>associated with Solar Energy Projects?</a:t>
            </a:r>
          </a:p>
        </p:txBody>
      </p:sp>
    </p:spTree>
    <p:extLst>
      <p:ext uri="{BB962C8B-B14F-4D97-AF65-F5344CB8AC3E}">
        <p14:creationId xmlns:p14="http://schemas.microsoft.com/office/powerpoint/2010/main" val="89680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9D80-BC6C-4A32-899C-C26901C1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Returns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AE7BD-42FC-288D-8766-661136E4A544}"/>
              </a:ext>
            </a:extLst>
          </p:cNvPr>
          <p:cNvSpPr txBox="1"/>
          <p:nvPr/>
        </p:nvSpPr>
        <p:spPr>
          <a:xfrm>
            <a:off x="609600" y="1981200"/>
            <a:ext cx="73709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How a solar project generates a financial return: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Energy Savings</a:t>
            </a:r>
          </a:p>
          <a:p>
            <a:pPr marL="457200" indent="-4572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State Incentives</a:t>
            </a:r>
          </a:p>
          <a:p>
            <a:pPr marL="457200" indent="-4572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Federal Investment Tax Credits</a:t>
            </a:r>
          </a:p>
          <a:p>
            <a:pPr marL="457200" indent="-4572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Depreciation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22170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E388-228A-4359-30F6-F9775404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28600"/>
            <a:ext cx="8432800" cy="609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York State Incentives &amp; Adders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26BC8-914D-F020-2A2E-59A6C21EE84C}"/>
              </a:ext>
            </a:extLst>
          </p:cNvPr>
          <p:cNvSpPr txBox="1">
            <a:spLocks/>
          </p:cNvSpPr>
          <p:nvPr/>
        </p:nvSpPr>
        <p:spPr>
          <a:xfrm>
            <a:off x="114300" y="1371600"/>
            <a:ext cx="8915400" cy="464820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NYS Energy Research and Development Agency (NYSERDA)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NY-Sun Program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Base Cash Incentive 							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Commercial Rooftop (50-750kW)	$0.25/watt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Ground Mount (&gt;750kW)		$0.18/watt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Multifamily Affordable Housing		$1.00/watt</a:t>
            </a:r>
          </a:p>
          <a:p>
            <a:pPr>
              <a:lnSpc>
                <a:spcPct val="1500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Adders:             						 	    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Brownfield/Landfill Sites			$0.15/watt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Community Solar			$0.07/watt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Inclusive Community Solar		TBD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7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E388-228A-4359-30F6-F9775404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52400"/>
            <a:ext cx="8204200" cy="609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Inflation Reduction Act (IRA)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26BC8-914D-F020-2A2E-59A6C21EE84C}"/>
              </a:ext>
            </a:extLst>
          </p:cNvPr>
          <p:cNvSpPr txBox="1">
            <a:spLocks/>
          </p:cNvSpPr>
          <p:nvPr/>
        </p:nvSpPr>
        <p:spPr>
          <a:xfrm>
            <a:off x="228600" y="1333500"/>
            <a:ext cx="8915400" cy="53721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Investment Tax Credit (ITC)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Base credit is now 30% (labor requirements)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10% or 20% bonus credits may apply, increasing the base credit percentage up to a maximum of 70%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The credit percentage is applied to the total cost of eligible property (capitalized cost)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Claimed for the tax year placed in service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Depreciable basis is reduced by 50% of the credit claimed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Production Tax Credit (PTC)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Percentage base is $.005 or $.026 per kilowatt-hour (kWh)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The credit percentage is applied per kWh produced each year (dependent on sunlight)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* The ITC provides Better Value than PTC in WNY *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48807"/>
      </p:ext>
    </p:extLst>
  </p:cSld>
  <p:clrMapOvr>
    <a:masterClrMapping/>
  </p:clrMapOvr>
</p:sld>
</file>

<file path=ppt/theme/theme1.xml><?xml version="1.0" encoding="utf-8"?>
<a:theme xmlns:a="http://schemas.openxmlformats.org/drawingml/2006/main" name="TMMontante_PPT_template">
  <a:themeElements>
    <a:clrScheme name="DuPont_Template_final 1">
      <a:dk1>
        <a:srgbClr val="000000"/>
      </a:dk1>
      <a:lt1>
        <a:srgbClr val="FFFFFF"/>
      </a:lt1>
      <a:dk2>
        <a:srgbClr val="000000"/>
      </a:dk2>
      <a:lt2>
        <a:srgbClr val="7F7F7F"/>
      </a:lt2>
      <a:accent1>
        <a:srgbClr val="ED171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4ABAB"/>
      </a:accent5>
      <a:accent6>
        <a:srgbClr val="2D2DB9"/>
      </a:accent6>
      <a:hlink>
        <a:srgbClr val="CCCCFF"/>
      </a:hlink>
      <a:folHlink>
        <a:srgbClr val="B2B2B2"/>
      </a:folHlink>
    </a:clrScheme>
    <a:fontScheme name="DuPont_Template_final">
      <a:majorFont>
        <a:latin typeface="Arial Narrow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DuPont_Template_final 1">
        <a:dk1>
          <a:srgbClr val="000000"/>
        </a:dk1>
        <a:lt1>
          <a:srgbClr val="FFFFFF"/>
        </a:lt1>
        <a:dk2>
          <a:srgbClr val="000000"/>
        </a:dk2>
        <a:lt2>
          <a:srgbClr val="7F7F7F"/>
        </a:lt2>
        <a:accent1>
          <a:srgbClr val="ED171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4ABAB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458d63-e909-4bb2-9b5d-25fdcac15ef0">
      <Terms xmlns="http://schemas.microsoft.com/office/infopath/2007/PartnerControls"/>
    </lcf76f155ced4ddcb4097134ff3c332f>
    <TaxCatchAll xmlns="a87a3098-4d56-4019-adf9-8efc0c2538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421890B3740C4AB2BC35A14DE3F6DC" ma:contentTypeVersion="17" ma:contentTypeDescription="Create a new document." ma:contentTypeScope="" ma:versionID="8656aa15ccddfd03f26da0ac40c11129">
  <xsd:schema xmlns:xsd="http://www.w3.org/2001/XMLSchema" xmlns:xs="http://www.w3.org/2001/XMLSchema" xmlns:p="http://schemas.microsoft.com/office/2006/metadata/properties" xmlns:ns2="1a458d63-e909-4bb2-9b5d-25fdcac15ef0" xmlns:ns3="a87a3098-4d56-4019-adf9-8efc0c253870" targetNamespace="http://schemas.microsoft.com/office/2006/metadata/properties" ma:root="true" ma:fieldsID="854fdd9672cc089148132bd5075c7af4" ns2:_="" ns3:_="">
    <xsd:import namespace="1a458d63-e909-4bb2-9b5d-25fdcac15ef0"/>
    <xsd:import namespace="a87a3098-4d56-4019-adf9-8efc0c2538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58d63-e909-4bb2-9b5d-25fdcac15e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8b3ff76-831f-4bc0-b99b-5a1db528dd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a3098-4d56-4019-adf9-8efc0c25387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9e0db4-f32c-4be0-8fe8-9b200160b32b}" ma:internalName="TaxCatchAll" ma:showField="CatchAllData" ma:web="a87a3098-4d56-4019-adf9-8efc0c2538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619C69-23ED-4AA6-AF5C-30F59EF1C6A6}">
  <ds:schemaRefs>
    <ds:schemaRef ds:uri="http://schemas.microsoft.com/office/2006/metadata/properties"/>
    <ds:schemaRef ds:uri="http://schemas.microsoft.com/office/infopath/2007/PartnerControls"/>
    <ds:schemaRef ds:uri="1a458d63-e909-4bb2-9b5d-25fdcac15ef0"/>
    <ds:schemaRef ds:uri="a87a3098-4d56-4019-adf9-8efc0c253870"/>
  </ds:schemaRefs>
</ds:datastoreItem>
</file>

<file path=customXml/itemProps2.xml><?xml version="1.0" encoding="utf-8"?>
<ds:datastoreItem xmlns:ds="http://schemas.openxmlformats.org/officeDocument/2006/customXml" ds:itemID="{46701D5E-0BBE-4DCE-8A88-B064982A76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89BDAE-2E7D-4BDA-94F6-C45F6468BE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458d63-e909-4bb2-9b5d-25fdcac15ef0"/>
    <ds:schemaRef ds:uri="a87a3098-4d56-4019-adf9-8efc0c2538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53176</TotalTime>
  <Words>1076</Words>
  <Application>Microsoft Office PowerPoint</Application>
  <PresentationFormat>On-screen Show (4:3)</PresentationFormat>
  <Paragraphs>260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Century Gothic</vt:lpstr>
      <vt:lpstr>TeXGyreAdventor</vt:lpstr>
      <vt:lpstr>Times</vt:lpstr>
      <vt:lpstr>Times New Roman</vt:lpstr>
      <vt:lpstr>TMMontante_PPT_template</vt:lpstr>
      <vt:lpstr>PowerPoint Presentation</vt:lpstr>
      <vt:lpstr>Polling Question #1</vt:lpstr>
      <vt:lpstr>Why Go Solar?</vt:lpstr>
      <vt:lpstr>Ingredients For a Good Solar Project</vt:lpstr>
      <vt:lpstr>Our Projects</vt:lpstr>
      <vt:lpstr>Polling Question #2</vt:lpstr>
      <vt:lpstr>Financial Returns</vt:lpstr>
      <vt:lpstr>New York State Incentives &amp; Adders </vt:lpstr>
      <vt:lpstr>Federal Inflation Reduction Act (IRA) 2022</vt:lpstr>
      <vt:lpstr>Incentives &amp; Adders – Federal</vt:lpstr>
      <vt:lpstr>Energy Communities</vt:lpstr>
      <vt:lpstr>Energy Communities</vt:lpstr>
      <vt:lpstr>NYS School Districts in Energy Communities</vt:lpstr>
      <vt:lpstr>Polling Question #3</vt:lpstr>
      <vt:lpstr>NEW – Elective (Direct) Pay of ITC</vt:lpstr>
      <vt:lpstr>Case Study – Lewiston Porter CSD</vt:lpstr>
      <vt:lpstr>Project Overview </vt:lpstr>
      <vt:lpstr>Lewiston-Porter CSD Project Investment</vt:lpstr>
      <vt:lpstr>Polling Question #4</vt:lpstr>
      <vt:lpstr>Conclusions and Takeaways</vt:lpstr>
      <vt:lpstr>Polling Question #5</vt:lpstr>
      <vt:lpstr>Appendix: Solar Rules of Thumb</vt:lpstr>
    </vt:vector>
  </TitlesOfParts>
  <Company>Montante Solar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speaker’s segment goes here</dc:title>
  <dc:creator>Dan Montante</dc:creator>
  <cp:lastModifiedBy>Maria Gambacorta</cp:lastModifiedBy>
  <cp:revision>633</cp:revision>
  <cp:lastPrinted>2018-05-14T15:06:11Z</cp:lastPrinted>
  <dcterms:created xsi:type="dcterms:W3CDTF">2004-12-03T14:36:21Z</dcterms:created>
  <dcterms:modified xsi:type="dcterms:W3CDTF">2023-12-01T13:03:08Z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0x01010042421890B3740C4AB2BC35A14DE3F6DC</vt:lpwstr>
  </property>
  <property fmtid="{D5CDD505-2E9C-101B-9397-08002B2CF9AE}" pid="3" name="MediaServiceImageTags">
    <vt:lpwstr/>
  </property>
</Properties>
</file>