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235" r:id="rId4"/>
    <p:sldMasterId id="2147484286" r:id="rId5"/>
  </p:sldMasterIdLst>
  <p:notesMasterIdLst>
    <p:notesMasterId r:id="rId61"/>
  </p:notesMasterIdLst>
  <p:handoutMasterIdLst>
    <p:handoutMasterId r:id="rId62"/>
  </p:handoutMasterIdLst>
  <p:sldIdLst>
    <p:sldId id="256" r:id="rId6"/>
    <p:sldId id="257" r:id="rId7"/>
    <p:sldId id="394" r:id="rId8"/>
    <p:sldId id="311" r:id="rId9"/>
    <p:sldId id="385" r:id="rId10"/>
    <p:sldId id="312" r:id="rId11"/>
    <p:sldId id="313" r:id="rId12"/>
    <p:sldId id="314" r:id="rId13"/>
    <p:sldId id="315" r:id="rId14"/>
    <p:sldId id="389" r:id="rId15"/>
    <p:sldId id="393" r:id="rId16"/>
    <p:sldId id="316" r:id="rId17"/>
    <p:sldId id="386" r:id="rId18"/>
    <p:sldId id="319" r:id="rId19"/>
    <p:sldId id="387" r:id="rId20"/>
    <p:sldId id="320" r:id="rId21"/>
    <p:sldId id="317" r:id="rId22"/>
    <p:sldId id="388" r:id="rId23"/>
    <p:sldId id="390" r:id="rId24"/>
    <p:sldId id="347" r:id="rId25"/>
    <p:sldId id="374" r:id="rId26"/>
    <p:sldId id="376" r:id="rId27"/>
    <p:sldId id="379" r:id="rId28"/>
    <p:sldId id="380" r:id="rId29"/>
    <p:sldId id="381" r:id="rId30"/>
    <p:sldId id="382" r:id="rId31"/>
    <p:sldId id="383" r:id="rId32"/>
    <p:sldId id="384" r:id="rId33"/>
    <p:sldId id="392" r:id="rId34"/>
    <p:sldId id="377" r:id="rId35"/>
    <p:sldId id="350" r:id="rId36"/>
    <p:sldId id="355" r:id="rId37"/>
    <p:sldId id="356" r:id="rId38"/>
    <p:sldId id="359" r:id="rId39"/>
    <p:sldId id="354" r:id="rId40"/>
    <p:sldId id="348" r:id="rId41"/>
    <p:sldId id="351" r:id="rId42"/>
    <p:sldId id="353" r:id="rId43"/>
    <p:sldId id="352" r:id="rId44"/>
    <p:sldId id="358" r:id="rId45"/>
    <p:sldId id="360" r:id="rId46"/>
    <p:sldId id="361" r:id="rId47"/>
    <p:sldId id="362" r:id="rId48"/>
    <p:sldId id="357" r:id="rId49"/>
    <p:sldId id="364" r:id="rId50"/>
    <p:sldId id="365" r:id="rId51"/>
    <p:sldId id="363" r:id="rId52"/>
    <p:sldId id="368" r:id="rId53"/>
    <p:sldId id="366" r:id="rId54"/>
    <p:sldId id="367" r:id="rId55"/>
    <p:sldId id="370" r:id="rId56"/>
    <p:sldId id="369" r:id="rId57"/>
    <p:sldId id="372" r:id="rId58"/>
    <p:sldId id="371" r:id="rId59"/>
    <p:sldId id="391" r:id="rId60"/>
  </p:sldIdLst>
  <p:sldSz cx="9144000" cy="6858000" type="screen4x3"/>
  <p:notesSz cx="6954838" cy="9240838"/>
  <p:custDataLst>
    <p:tags r:id="rId63"/>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996600"/>
    <a:srgbClr val="D0D3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4E8B4-64E0-4D70-9E82-8A34602A0E70}" v="14" dt="2023-11-30T17:38:54.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68712" autoAdjust="0"/>
  </p:normalViewPr>
  <p:slideViewPr>
    <p:cSldViewPr snapToGrid="0" snapToObjects="1">
      <p:cViewPr varScale="1">
        <p:scale>
          <a:sx n="78" d="100"/>
          <a:sy n="78" d="100"/>
        </p:scale>
        <p:origin x="2646"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1" d="100"/>
          <a:sy n="61" d="100"/>
        </p:scale>
        <p:origin x="3139" y="6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gs" Target="tags/tag1.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9DEE7-128E-4394-8840-731AFE49FBB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C45F072-232D-4A25-B7F7-EA163A55790D}">
      <dgm:prSet/>
      <dgm:spPr/>
      <dgm:t>
        <a:bodyPr/>
        <a:lstStyle/>
        <a:p>
          <a:r>
            <a:rPr lang="en-US"/>
            <a:t>Workbook 1: Federal awards</a:t>
          </a:r>
        </a:p>
      </dgm:t>
    </dgm:pt>
    <dgm:pt modelId="{82C8D09D-0F7E-4E07-B6DE-60C0DA33D401}" type="parTrans" cxnId="{0CCD3EE4-9A11-4C72-AA1F-25E8EFE20C98}">
      <dgm:prSet/>
      <dgm:spPr/>
      <dgm:t>
        <a:bodyPr/>
        <a:lstStyle/>
        <a:p>
          <a:endParaRPr lang="en-US"/>
        </a:p>
      </dgm:t>
    </dgm:pt>
    <dgm:pt modelId="{E452FFA6-EC9D-48C3-A58B-A7C5F6FE57EF}" type="sibTrans" cxnId="{0CCD3EE4-9A11-4C72-AA1F-25E8EFE20C98}">
      <dgm:prSet/>
      <dgm:spPr/>
      <dgm:t>
        <a:bodyPr/>
        <a:lstStyle/>
        <a:p>
          <a:endParaRPr lang="en-US"/>
        </a:p>
      </dgm:t>
    </dgm:pt>
    <dgm:pt modelId="{073799DD-B4ED-43B9-9738-9F880FDFC4AE}">
      <dgm:prSet/>
      <dgm:spPr/>
      <dgm:t>
        <a:bodyPr/>
        <a:lstStyle/>
        <a:p>
          <a:r>
            <a:rPr lang="en-US"/>
            <a:t>Workbook 2: Notes to SEFA</a:t>
          </a:r>
        </a:p>
      </dgm:t>
    </dgm:pt>
    <dgm:pt modelId="{0DB6281D-E08C-4DF7-A2B2-883A4692FFAF}" type="parTrans" cxnId="{1266ECE7-3D11-4811-9608-7946B873A924}">
      <dgm:prSet/>
      <dgm:spPr/>
      <dgm:t>
        <a:bodyPr/>
        <a:lstStyle/>
        <a:p>
          <a:endParaRPr lang="en-US"/>
        </a:p>
      </dgm:t>
    </dgm:pt>
    <dgm:pt modelId="{0D915DCF-3BCC-46FA-99A1-9080F788DA0E}" type="sibTrans" cxnId="{1266ECE7-3D11-4811-9608-7946B873A924}">
      <dgm:prSet/>
      <dgm:spPr/>
      <dgm:t>
        <a:bodyPr/>
        <a:lstStyle/>
        <a:p>
          <a:endParaRPr lang="en-US"/>
        </a:p>
      </dgm:t>
    </dgm:pt>
    <dgm:pt modelId="{96DDA245-52E3-4047-BDF4-2EE37F11DF2F}">
      <dgm:prSet/>
      <dgm:spPr/>
      <dgm:t>
        <a:bodyPr/>
        <a:lstStyle/>
        <a:p>
          <a:r>
            <a:rPr lang="en-US"/>
            <a:t>Workbook 3: Federal award findings</a:t>
          </a:r>
        </a:p>
      </dgm:t>
    </dgm:pt>
    <dgm:pt modelId="{FD03D6C8-01B0-4078-820C-D1C121DA4BF1}" type="parTrans" cxnId="{9DB4B6DD-1942-4903-80EE-3202F3622478}">
      <dgm:prSet/>
      <dgm:spPr/>
      <dgm:t>
        <a:bodyPr/>
        <a:lstStyle/>
        <a:p>
          <a:endParaRPr lang="en-US"/>
        </a:p>
      </dgm:t>
    </dgm:pt>
    <dgm:pt modelId="{39FCC423-9ADB-4CD4-BF69-9F634D8B7501}" type="sibTrans" cxnId="{9DB4B6DD-1942-4903-80EE-3202F3622478}">
      <dgm:prSet/>
      <dgm:spPr/>
      <dgm:t>
        <a:bodyPr/>
        <a:lstStyle/>
        <a:p>
          <a:endParaRPr lang="en-US"/>
        </a:p>
      </dgm:t>
    </dgm:pt>
    <dgm:pt modelId="{8D6578E2-7823-4AC8-A754-042ED5405824}">
      <dgm:prSet/>
      <dgm:spPr/>
      <dgm:t>
        <a:bodyPr/>
        <a:lstStyle/>
        <a:p>
          <a:r>
            <a:rPr lang="en-US"/>
            <a:t>Workbook 4: Federal award findings text</a:t>
          </a:r>
        </a:p>
      </dgm:t>
    </dgm:pt>
    <dgm:pt modelId="{3240BE21-D592-498F-9ABA-7DEF122E3C29}" type="parTrans" cxnId="{CC639CC8-7006-432F-B4AB-518BB2F25037}">
      <dgm:prSet/>
      <dgm:spPr/>
      <dgm:t>
        <a:bodyPr/>
        <a:lstStyle/>
        <a:p>
          <a:endParaRPr lang="en-US"/>
        </a:p>
      </dgm:t>
    </dgm:pt>
    <dgm:pt modelId="{23E04BA0-95F5-4A3A-B86B-46C167AE37CA}" type="sibTrans" cxnId="{CC639CC8-7006-432F-B4AB-518BB2F25037}">
      <dgm:prSet/>
      <dgm:spPr/>
      <dgm:t>
        <a:bodyPr/>
        <a:lstStyle/>
        <a:p>
          <a:endParaRPr lang="en-US"/>
        </a:p>
      </dgm:t>
    </dgm:pt>
    <dgm:pt modelId="{CA04A751-24AA-4D47-B302-1A3CCC222AE3}">
      <dgm:prSet/>
      <dgm:spPr/>
      <dgm:t>
        <a:bodyPr/>
        <a:lstStyle/>
        <a:p>
          <a:r>
            <a:rPr lang="en-US"/>
            <a:t>Workbook 5: Corrective action plan</a:t>
          </a:r>
        </a:p>
      </dgm:t>
    </dgm:pt>
    <dgm:pt modelId="{8BFB739D-97A1-4D4A-9D38-BE59238F6489}" type="parTrans" cxnId="{AADEDCBC-6B31-41DD-B113-AF4F0C7C8030}">
      <dgm:prSet/>
      <dgm:spPr/>
      <dgm:t>
        <a:bodyPr/>
        <a:lstStyle/>
        <a:p>
          <a:endParaRPr lang="en-US"/>
        </a:p>
      </dgm:t>
    </dgm:pt>
    <dgm:pt modelId="{BE798BC2-8362-4BCC-87B3-AA9FF9B305B4}" type="sibTrans" cxnId="{AADEDCBC-6B31-41DD-B113-AF4F0C7C8030}">
      <dgm:prSet/>
      <dgm:spPr/>
      <dgm:t>
        <a:bodyPr/>
        <a:lstStyle/>
        <a:p>
          <a:endParaRPr lang="en-US"/>
        </a:p>
      </dgm:t>
    </dgm:pt>
    <dgm:pt modelId="{03B70578-112B-4283-873E-9F5ED4E2033C}">
      <dgm:prSet/>
      <dgm:spPr/>
      <dgm:t>
        <a:bodyPr/>
        <a:lstStyle/>
        <a:p>
          <a:r>
            <a:rPr lang="en-US" dirty="0"/>
            <a:t>Workbook 6: Additional UEIs (optional)</a:t>
          </a:r>
        </a:p>
      </dgm:t>
    </dgm:pt>
    <dgm:pt modelId="{4616A47E-A9B8-4DF9-B765-0C446F8D0449}" type="parTrans" cxnId="{10C4D8B0-7A3F-40D0-96B0-2424B0473F3D}">
      <dgm:prSet/>
      <dgm:spPr/>
      <dgm:t>
        <a:bodyPr/>
        <a:lstStyle/>
        <a:p>
          <a:endParaRPr lang="en-US"/>
        </a:p>
      </dgm:t>
    </dgm:pt>
    <dgm:pt modelId="{AE830E2A-E49A-45B7-BC37-59467705A6B9}" type="sibTrans" cxnId="{10C4D8B0-7A3F-40D0-96B0-2424B0473F3D}">
      <dgm:prSet/>
      <dgm:spPr/>
      <dgm:t>
        <a:bodyPr/>
        <a:lstStyle/>
        <a:p>
          <a:endParaRPr lang="en-US"/>
        </a:p>
      </dgm:t>
    </dgm:pt>
    <dgm:pt modelId="{AA1C8370-BE6B-478D-9DF2-7AE019FBCD5A}">
      <dgm:prSet/>
      <dgm:spPr/>
      <dgm:t>
        <a:bodyPr/>
        <a:lstStyle/>
        <a:p>
          <a:r>
            <a:rPr lang="en-US"/>
            <a:t>Workbook 7: Secondary auditors (optional)</a:t>
          </a:r>
        </a:p>
      </dgm:t>
    </dgm:pt>
    <dgm:pt modelId="{4B883D16-E811-4A45-89A5-E47ACA6B72BB}" type="parTrans" cxnId="{35D5FD66-35F3-48F2-8FF7-3224BB5750FD}">
      <dgm:prSet/>
      <dgm:spPr/>
      <dgm:t>
        <a:bodyPr/>
        <a:lstStyle/>
        <a:p>
          <a:endParaRPr lang="en-US"/>
        </a:p>
      </dgm:t>
    </dgm:pt>
    <dgm:pt modelId="{6589909F-1E39-4ACF-878F-C4D52191E49D}" type="sibTrans" cxnId="{35D5FD66-35F3-48F2-8FF7-3224BB5750FD}">
      <dgm:prSet/>
      <dgm:spPr/>
      <dgm:t>
        <a:bodyPr/>
        <a:lstStyle/>
        <a:p>
          <a:endParaRPr lang="en-US"/>
        </a:p>
      </dgm:t>
    </dgm:pt>
    <dgm:pt modelId="{952D389A-3594-497E-A7ED-91FD0257E293}">
      <dgm:prSet/>
      <dgm:spPr/>
      <dgm:t>
        <a:bodyPr/>
        <a:lstStyle/>
        <a:p>
          <a:r>
            <a:rPr lang="en-US" dirty="0"/>
            <a:t>Workbook 8: Additional EINs (optional)</a:t>
          </a:r>
        </a:p>
      </dgm:t>
    </dgm:pt>
    <dgm:pt modelId="{5F0B6688-1CD7-4C51-9779-A138234A113B}" type="parTrans" cxnId="{409ECB0B-D28C-4C3B-9B1D-E7A8A082982C}">
      <dgm:prSet/>
      <dgm:spPr/>
      <dgm:t>
        <a:bodyPr/>
        <a:lstStyle/>
        <a:p>
          <a:endParaRPr lang="en-US"/>
        </a:p>
      </dgm:t>
    </dgm:pt>
    <dgm:pt modelId="{3D4662A9-C422-4AB4-AC5E-536A82DDB572}" type="sibTrans" cxnId="{409ECB0B-D28C-4C3B-9B1D-E7A8A082982C}">
      <dgm:prSet/>
      <dgm:spPr/>
      <dgm:t>
        <a:bodyPr/>
        <a:lstStyle/>
        <a:p>
          <a:endParaRPr lang="en-US"/>
        </a:p>
      </dgm:t>
    </dgm:pt>
    <dgm:pt modelId="{3C5EFED4-E0F7-4F36-99DA-4CB90FB7C5F3}" type="pres">
      <dgm:prSet presAssocID="{FC89DEE7-128E-4394-8840-731AFE49FBB2}" presName="diagram" presStyleCnt="0">
        <dgm:presLayoutVars>
          <dgm:dir/>
          <dgm:resizeHandles val="exact"/>
        </dgm:presLayoutVars>
      </dgm:prSet>
      <dgm:spPr/>
    </dgm:pt>
    <dgm:pt modelId="{8C1EF16F-D437-4F46-BA3E-EF48D343BA39}" type="pres">
      <dgm:prSet presAssocID="{9C45F072-232D-4A25-B7F7-EA163A55790D}" presName="node" presStyleLbl="node1" presStyleIdx="0" presStyleCnt="8">
        <dgm:presLayoutVars>
          <dgm:bulletEnabled val="1"/>
        </dgm:presLayoutVars>
      </dgm:prSet>
      <dgm:spPr/>
    </dgm:pt>
    <dgm:pt modelId="{22028675-A9E3-454E-83E4-44FFF7F635AD}" type="pres">
      <dgm:prSet presAssocID="{E452FFA6-EC9D-48C3-A58B-A7C5F6FE57EF}" presName="sibTrans" presStyleCnt="0"/>
      <dgm:spPr/>
    </dgm:pt>
    <dgm:pt modelId="{6361D1D4-55AC-49DC-AAE1-D773827E28E6}" type="pres">
      <dgm:prSet presAssocID="{073799DD-B4ED-43B9-9738-9F880FDFC4AE}" presName="node" presStyleLbl="node1" presStyleIdx="1" presStyleCnt="8">
        <dgm:presLayoutVars>
          <dgm:bulletEnabled val="1"/>
        </dgm:presLayoutVars>
      </dgm:prSet>
      <dgm:spPr/>
    </dgm:pt>
    <dgm:pt modelId="{F8DF9D27-4A75-4015-B3E2-F2F1E790B253}" type="pres">
      <dgm:prSet presAssocID="{0D915DCF-3BCC-46FA-99A1-9080F788DA0E}" presName="sibTrans" presStyleCnt="0"/>
      <dgm:spPr/>
    </dgm:pt>
    <dgm:pt modelId="{4DF656B2-E1E7-4123-A7BC-93B014D70094}" type="pres">
      <dgm:prSet presAssocID="{96DDA245-52E3-4047-BDF4-2EE37F11DF2F}" presName="node" presStyleLbl="node1" presStyleIdx="2" presStyleCnt="8">
        <dgm:presLayoutVars>
          <dgm:bulletEnabled val="1"/>
        </dgm:presLayoutVars>
      </dgm:prSet>
      <dgm:spPr/>
    </dgm:pt>
    <dgm:pt modelId="{8A23DA9C-2899-4A27-9EF2-78FD13CBC3B4}" type="pres">
      <dgm:prSet presAssocID="{39FCC423-9ADB-4CD4-BF69-9F634D8B7501}" presName="sibTrans" presStyleCnt="0"/>
      <dgm:spPr/>
    </dgm:pt>
    <dgm:pt modelId="{27F45C36-18C8-49EF-8C0D-B4B7AE8C105F}" type="pres">
      <dgm:prSet presAssocID="{8D6578E2-7823-4AC8-A754-042ED5405824}" presName="node" presStyleLbl="node1" presStyleIdx="3" presStyleCnt="8">
        <dgm:presLayoutVars>
          <dgm:bulletEnabled val="1"/>
        </dgm:presLayoutVars>
      </dgm:prSet>
      <dgm:spPr/>
    </dgm:pt>
    <dgm:pt modelId="{D6CC5406-FC8C-4E80-B628-ECC2036B6430}" type="pres">
      <dgm:prSet presAssocID="{23E04BA0-95F5-4A3A-B86B-46C167AE37CA}" presName="sibTrans" presStyleCnt="0"/>
      <dgm:spPr/>
    </dgm:pt>
    <dgm:pt modelId="{E8A37315-78CD-45C4-A997-0675A4AB38D8}" type="pres">
      <dgm:prSet presAssocID="{CA04A751-24AA-4D47-B302-1A3CCC222AE3}" presName="node" presStyleLbl="node1" presStyleIdx="4" presStyleCnt="8">
        <dgm:presLayoutVars>
          <dgm:bulletEnabled val="1"/>
        </dgm:presLayoutVars>
      </dgm:prSet>
      <dgm:spPr/>
    </dgm:pt>
    <dgm:pt modelId="{CA801F4E-6CBD-4E3B-88B8-21E21559DB4F}" type="pres">
      <dgm:prSet presAssocID="{BE798BC2-8362-4BCC-87B3-AA9FF9B305B4}" presName="sibTrans" presStyleCnt="0"/>
      <dgm:spPr/>
    </dgm:pt>
    <dgm:pt modelId="{D4ACD690-B404-455D-BD0A-D735C3C3A541}" type="pres">
      <dgm:prSet presAssocID="{03B70578-112B-4283-873E-9F5ED4E2033C}" presName="node" presStyleLbl="node1" presStyleIdx="5" presStyleCnt="8">
        <dgm:presLayoutVars>
          <dgm:bulletEnabled val="1"/>
        </dgm:presLayoutVars>
      </dgm:prSet>
      <dgm:spPr/>
    </dgm:pt>
    <dgm:pt modelId="{FD649057-264C-44C9-B570-0334F9BE4738}" type="pres">
      <dgm:prSet presAssocID="{AE830E2A-E49A-45B7-BC37-59467705A6B9}" presName="sibTrans" presStyleCnt="0"/>
      <dgm:spPr/>
    </dgm:pt>
    <dgm:pt modelId="{1C132CEC-5254-456F-B31B-46D1CF6EA7D6}" type="pres">
      <dgm:prSet presAssocID="{AA1C8370-BE6B-478D-9DF2-7AE019FBCD5A}" presName="node" presStyleLbl="node1" presStyleIdx="6" presStyleCnt="8">
        <dgm:presLayoutVars>
          <dgm:bulletEnabled val="1"/>
        </dgm:presLayoutVars>
      </dgm:prSet>
      <dgm:spPr/>
    </dgm:pt>
    <dgm:pt modelId="{801A5F2D-0882-48C8-B3C8-BA6FE39CFED6}" type="pres">
      <dgm:prSet presAssocID="{6589909F-1E39-4ACF-878F-C4D52191E49D}" presName="sibTrans" presStyleCnt="0"/>
      <dgm:spPr/>
    </dgm:pt>
    <dgm:pt modelId="{BA229D15-7DA2-48CF-AFD7-2DBB98D62A9C}" type="pres">
      <dgm:prSet presAssocID="{952D389A-3594-497E-A7ED-91FD0257E293}" presName="node" presStyleLbl="node1" presStyleIdx="7" presStyleCnt="8">
        <dgm:presLayoutVars>
          <dgm:bulletEnabled val="1"/>
        </dgm:presLayoutVars>
      </dgm:prSet>
      <dgm:spPr/>
    </dgm:pt>
  </dgm:ptLst>
  <dgm:cxnLst>
    <dgm:cxn modelId="{B880BD0A-74B2-42AC-A1FA-57632B14C493}" type="presOf" srcId="{03B70578-112B-4283-873E-9F5ED4E2033C}" destId="{D4ACD690-B404-455D-BD0A-D735C3C3A541}" srcOrd="0" destOrd="0" presId="urn:microsoft.com/office/officeart/2005/8/layout/default"/>
    <dgm:cxn modelId="{409ECB0B-D28C-4C3B-9B1D-E7A8A082982C}" srcId="{FC89DEE7-128E-4394-8840-731AFE49FBB2}" destId="{952D389A-3594-497E-A7ED-91FD0257E293}" srcOrd="7" destOrd="0" parTransId="{5F0B6688-1CD7-4C51-9779-A138234A113B}" sibTransId="{3D4662A9-C422-4AB4-AC5E-536A82DDB572}"/>
    <dgm:cxn modelId="{569D9F2A-98A5-4E18-A92D-A65A43F24DE7}" type="presOf" srcId="{AA1C8370-BE6B-478D-9DF2-7AE019FBCD5A}" destId="{1C132CEC-5254-456F-B31B-46D1CF6EA7D6}" srcOrd="0" destOrd="0" presId="urn:microsoft.com/office/officeart/2005/8/layout/default"/>
    <dgm:cxn modelId="{83A1DD2A-9908-48A5-8E5D-68B3F1E38470}" type="presOf" srcId="{9C45F072-232D-4A25-B7F7-EA163A55790D}" destId="{8C1EF16F-D437-4F46-BA3E-EF48D343BA39}" srcOrd="0" destOrd="0" presId="urn:microsoft.com/office/officeart/2005/8/layout/default"/>
    <dgm:cxn modelId="{B72C6A37-CB0F-4AC7-8947-004B016D74D5}" type="presOf" srcId="{8D6578E2-7823-4AC8-A754-042ED5405824}" destId="{27F45C36-18C8-49EF-8C0D-B4B7AE8C105F}" srcOrd="0" destOrd="0" presId="urn:microsoft.com/office/officeart/2005/8/layout/default"/>
    <dgm:cxn modelId="{52BE133D-CFDB-4DBE-9E34-3828BE8F22C1}" type="presOf" srcId="{96DDA245-52E3-4047-BDF4-2EE37F11DF2F}" destId="{4DF656B2-E1E7-4123-A7BC-93B014D70094}" srcOrd="0" destOrd="0" presId="urn:microsoft.com/office/officeart/2005/8/layout/default"/>
    <dgm:cxn modelId="{35D5FD66-35F3-48F2-8FF7-3224BB5750FD}" srcId="{FC89DEE7-128E-4394-8840-731AFE49FBB2}" destId="{AA1C8370-BE6B-478D-9DF2-7AE019FBCD5A}" srcOrd="6" destOrd="0" parTransId="{4B883D16-E811-4A45-89A5-E47ACA6B72BB}" sibTransId="{6589909F-1E39-4ACF-878F-C4D52191E49D}"/>
    <dgm:cxn modelId="{BF54158D-9CFD-4F00-8DE3-D2993F9C7359}" type="presOf" srcId="{FC89DEE7-128E-4394-8840-731AFE49FBB2}" destId="{3C5EFED4-E0F7-4F36-99DA-4CB90FB7C5F3}" srcOrd="0" destOrd="0" presId="urn:microsoft.com/office/officeart/2005/8/layout/default"/>
    <dgm:cxn modelId="{10C4D8B0-7A3F-40D0-96B0-2424B0473F3D}" srcId="{FC89DEE7-128E-4394-8840-731AFE49FBB2}" destId="{03B70578-112B-4283-873E-9F5ED4E2033C}" srcOrd="5" destOrd="0" parTransId="{4616A47E-A9B8-4DF9-B765-0C446F8D0449}" sibTransId="{AE830E2A-E49A-45B7-BC37-59467705A6B9}"/>
    <dgm:cxn modelId="{5F8000B8-5181-4A50-B414-A01FC9A55CF4}" type="presOf" srcId="{073799DD-B4ED-43B9-9738-9F880FDFC4AE}" destId="{6361D1D4-55AC-49DC-AAE1-D773827E28E6}" srcOrd="0" destOrd="0" presId="urn:microsoft.com/office/officeart/2005/8/layout/default"/>
    <dgm:cxn modelId="{AADEDCBC-6B31-41DD-B113-AF4F0C7C8030}" srcId="{FC89DEE7-128E-4394-8840-731AFE49FBB2}" destId="{CA04A751-24AA-4D47-B302-1A3CCC222AE3}" srcOrd="4" destOrd="0" parTransId="{8BFB739D-97A1-4D4A-9D38-BE59238F6489}" sibTransId="{BE798BC2-8362-4BCC-87B3-AA9FF9B305B4}"/>
    <dgm:cxn modelId="{5BEC76C2-7420-471D-878E-1EF380931C37}" type="presOf" srcId="{952D389A-3594-497E-A7ED-91FD0257E293}" destId="{BA229D15-7DA2-48CF-AFD7-2DBB98D62A9C}" srcOrd="0" destOrd="0" presId="urn:microsoft.com/office/officeart/2005/8/layout/default"/>
    <dgm:cxn modelId="{CC639CC8-7006-432F-B4AB-518BB2F25037}" srcId="{FC89DEE7-128E-4394-8840-731AFE49FBB2}" destId="{8D6578E2-7823-4AC8-A754-042ED5405824}" srcOrd="3" destOrd="0" parTransId="{3240BE21-D592-498F-9ABA-7DEF122E3C29}" sibTransId="{23E04BA0-95F5-4A3A-B86B-46C167AE37CA}"/>
    <dgm:cxn modelId="{B8CAB1CD-F540-4AAC-B93F-77F7034DB758}" type="presOf" srcId="{CA04A751-24AA-4D47-B302-1A3CCC222AE3}" destId="{E8A37315-78CD-45C4-A997-0675A4AB38D8}" srcOrd="0" destOrd="0" presId="urn:microsoft.com/office/officeart/2005/8/layout/default"/>
    <dgm:cxn modelId="{9DB4B6DD-1942-4903-80EE-3202F3622478}" srcId="{FC89DEE7-128E-4394-8840-731AFE49FBB2}" destId="{96DDA245-52E3-4047-BDF4-2EE37F11DF2F}" srcOrd="2" destOrd="0" parTransId="{FD03D6C8-01B0-4078-820C-D1C121DA4BF1}" sibTransId="{39FCC423-9ADB-4CD4-BF69-9F634D8B7501}"/>
    <dgm:cxn modelId="{0CCD3EE4-9A11-4C72-AA1F-25E8EFE20C98}" srcId="{FC89DEE7-128E-4394-8840-731AFE49FBB2}" destId="{9C45F072-232D-4A25-B7F7-EA163A55790D}" srcOrd="0" destOrd="0" parTransId="{82C8D09D-0F7E-4E07-B6DE-60C0DA33D401}" sibTransId="{E452FFA6-EC9D-48C3-A58B-A7C5F6FE57EF}"/>
    <dgm:cxn modelId="{1266ECE7-3D11-4811-9608-7946B873A924}" srcId="{FC89DEE7-128E-4394-8840-731AFE49FBB2}" destId="{073799DD-B4ED-43B9-9738-9F880FDFC4AE}" srcOrd="1" destOrd="0" parTransId="{0DB6281D-E08C-4DF7-A2B2-883A4692FFAF}" sibTransId="{0D915DCF-3BCC-46FA-99A1-9080F788DA0E}"/>
    <dgm:cxn modelId="{567C624D-841E-44E0-91B5-99692CF99C28}" type="presParOf" srcId="{3C5EFED4-E0F7-4F36-99DA-4CB90FB7C5F3}" destId="{8C1EF16F-D437-4F46-BA3E-EF48D343BA39}" srcOrd="0" destOrd="0" presId="urn:microsoft.com/office/officeart/2005/8/layout/default"/>
    <dgm:cxn modelId="{F16AF737-5FE2-40BD-A449-34374555D811}" type="presParOf" srcId="{3C5EFED4-E0F7-4F36-99DA-4CB90FB7C5F3}" destId="{22028675-A9E3-454E-83E4-44FFF7F635AD}" srcOrd="1" destOrd="0" presId="urn:microsoft.com/office/officeart/2005/8/layout/default"/>
    <dgm:cxn modelId="{78EE839D-E4A1-46D4-865B-FA185D40CB8F}" type="presParOf" srcId="{3C5EFED4-E0F7-4F36-99DA-4CB90FB7C5F3}" destId="{6361D1D4-55AC-49DC-AAE1-D773827E28E6}" srcOrd="2" destOrd="0" presId="urn:microsoft.com/office/officeart/2005/8/layout/default"/>
    <dgm:cxn modelId="{6320A099-C98E-4EB6-AF52-B4221B13C8EB}" type="presParOf" srcId="{3C5EFED4-E0F7-4F36-99DA-4CB90FB7C5F3}" destId="{F8DF9D27-4A75-4015-B3E2-F2F1E790B253}" srcOrd="3" destOrd="0" presId="urn:microsoft.com/office/officeart/2005/8/layout/default"/>
    <dgm:cxn modelId="{6C2937F1-AEB7-436D-B45B-079527BD2352}" type="presParOf" srcId="{3C5EFED4-E0F7-4F36-99DA-4CB90FB7C5F3}" destId="{4DF656B2-E1E7-4123-A7BC-93B014D70094}" srcOrd="4" destOrd="0" presId="urn:microsoft.com/office/officeart/2005/8/layout/default"/>
    <dgm:cxn modelId="{9BE6935A-E029-4E0D-BE2A-B3C50B3E8CAE}" type="presParOf" srcId="{3C5EFED4-E0F7-4F36-99DA-4CB90FB7C5F3}" destId="{8A23DA9C-2899-4A27-9EF2-78FD13CBC3B4}" srcOrd="5" destOrd="0" presId="urn:microsoft.com/office/officeart/2005/8/layout/default"/>
    <dgm:cxn modelId="{6131B330-3FA3-43D4-A779-F6C4DB82CD59}" type="presParOf" srcId="{3C5EFED4-E0F7-4F36-99DA-4CB90FB7C5F3}" destId="{27F45C36-18C8-49EF-8C0D-B4B7AE8C105F}" srcOrd="6" destOrd="0" presId="urn:microsoft.com/office/officeart/2005/8/layout/default"/>
    <dgm:cxn modelId="{585BD13E-23D5-4592-9235-859AF5F9D6DF}" type="presParOf" srcId="{3C5EFED4-E0F7-4F36-99DA-4CB90FB7C5F3}" destId="{D6CC5406-FC8C-4E80-B628-ECC2036B6430}" srcOrd="7" destOrd="0" presId="urn:microsoft.com/office/officeart/2005/8/layout/default"/>
    <dgm:cxn modelId="{953E595F-1D48-4038-937A-13000898A47E}" type="presParOf" srcId="{3C5EFED4-E0F7-4F36-99DA-4CB90FB7C5F3}" destId="{E8A37315-78CD-45C4-A997-0675A4AB38D8}" srcOrd="8" destOrd="0" presId="urn:microsoft.com/office/officeart/2005/8/layout/default"/>
    <dgm:cxn modelId="{EC76F360-2B80-44E6-B946-8E2B337E05B3}" type="presParOf" srcId="{3C5EFED4-E0F7-4F36-99DA-4CB90FB7C5F3}" destId="{CA801F4E-6CBD-4E3B-88B8-21E21559DB4F}" srcOrd="9" destOrd="0" presId="urn:microsoft.com/office/officeart/2005/8/layout/default"/>
    <dgm:cxn modelId="{D79C0B21-0204-45B6-A82B-329B19B576F7}" type="presParOf" srcId="{3C5EFED4-E0F7-4F36-99DA-4CB90FB7C5F3}" destId="{D4ACD690-B404-455D-BD0A-D735C3C3A541}" srcOrd="10" destOrd="0" presId="urn:microsoft.com/office/officeart/2005/8/layout/default"/>
    <dgm:cxn modelId="{E4F8473F-46BF-4D60-B50D-B8852F8849A2}" type="presParOf" srcId="{3C5EFED4-E0F7-4F36-99DA-4CB90FB7C5F3}" destId="{FD649057-264C-44C9-B570-0334F9BE4738}" srcOrd="11" destOrd="0" presId="urn:microsoft.com/office/officeart/2005/8/layout/default"/>
    <dgm:cxn modelId="{03E075CA-81FB-471F-B9F9-030D056DDE4E}" type="presParOf" srcId="{3C5EFED4-E0F7-4F36-99DA-4CB90FB7C5F3}" destId="{1C132CEC-5254-456F-B31B-46D1CF6EA7D6}" srcOrd="12" destOrd="0" presId="urn:microsoft.com/office/officeart/2005/8/layout/default"/>
    <dgm:cxn modelId="{5E75D2BD-E8F6-46F3-B2C9-1E4370B68CD7}" type="presParOf" srcId="{3C5EFED4-E0F7-4F36-99DA-4CB90FB7C5F3}" destId="{801A5F2D-0882-48C8-B3C8-BA6FE39CFED6}" srcOrd="13" destOrd="0" presId="urn:microsoft.com/office/officeart/2005/8/layout/default"/>
    <dgm:cxn modelId="{81EDFE36-3C28-4CA0-9877-4CAAD8F7661A}" type="presParOf" srcId="{3C5EFED4-E0F7-4F36-99DA-4CB90FB7C5F3}" destId="{BA229D15-7DA2-48CF-AFD7-2DBB98D62A9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EF16F-D437-4F46-BA3E-EF48D343BA39}">
      <dsp:nvSpPr>
        <dsp:cNvPr id="0" name=""/>
        <dsp:cNvSpPr/>
      </dsp:nvSpPr>
      <dsp:spPr>
        <a:xfrm>
          <a:off x="561315" y="25"/>
          <a:ext cx="2171942" cy="1303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Workbook 1: Federal awards</a:t>
          </a:r>
        </a:p>
      </dsp:txBody>
      <dsp:txXfrm>
        <a:off x="561315" y="25"/>
        <a:ext cx="2171942" cy="1303165"/>
      </dsp:txXfrm>
    </dsp:sp>
    <dsp:sp modelId="{6361D1D4-55AC-49DC-AAE1-D773827E28E6}">
      <dsp:nvSpPr>
        <dsp:cNvPr id="0" name=""/>
        <dsp:cNvSpPr/>
      </dsp:nvSpPr>
      <dsp:spPr>
        <a:xfrm>
          <a:off x="2950451" y="25"/>
          <a:ext cx="2171942" cy="1303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Workbook 2: Notes to SEFA</a:t>
          </a:r>
        </a:p>
      </dsp:txBody>
      <dsp:txXfrm>
        <a:off x="2950451" y="25"/>
        <a:ext cx="2171942" cy="1303165"/>
      </dsp:txXfrm>
    </dsp:sp>
    <dsp:sp modelId="{4DF656B2-E1E7-4123-A7BC-93B014D70094}">
      <dsp:nvSpPr>
        <dsp:cNvPr id="0" name=""/>
        <dsp:cNvSpPr/>
      </dsp:nvSpPr>
      <dsp:spPr>
        <a:xfrm>
          <a:off x="5339587" y="25"/>
          <a:ext cx="2171942" cy="1303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Workbook 3: Federal award findings</a:t>
          </a:r>
        </a:p>
      </dsp:txBody>
      <dsp:txXfrm>
        <a:off x="5339587" y="25"/>
        <a:ext cx="2171942" cy="1303165"/>
      </dsp:txXfrm>
    </dsp:sp>
    <dsp:sp modelId="{27F45C36-18C8-49EF-8C0D-B4B7AE8C105F}">
      <dsp:nvSpPr>
        <dsp:cNvPr id="0" name=""/>
        <dsp:cNvSpPr/>
      </dsp:nvSpPr>
      <dsp:spPr>
        <a:xfrm>
          <a:off x="561315" y="1520384"/>
          <a:ext cx="2171942" cy="1303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Workbook 4: Federal award findings text</a:t>
          </a:r>
        </a:p>
      </dsp:txBody>
      <dsp:txXfrm>
        <a:off x="561315" y="1520384"/>
        <a:ext cx="2171942" cy="1303165"/>
      </dsp:txXfrm>
    </dsp:sp>
    <dsp:sp modelId="{E8A37315-78CD-45C4-A997-0675A4AB38D8}">
      <dsp:nvSpPr>
        <dsp:cNvPr id="0" name=""/>
        <dsp:cNvSpPr/>
      </dsp:nvSpPr>
      <dsp:spPr>
        <a:xfrm>
          <a:off x="2950451" y="1520384"/>
          <a:ext cx="2171942" cy="1303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Workbook 5: Corrective action plan</a:t>
          </a:r>
        </a:p>
      </dsp:txBody>
      <dsp:txXfrm>
        <a:off x="2950451" y="1520384"/>
        <a:ext cx="2171942" cy="1303165"/>
      </dsp:txXfrm>
    </dsp:sp>
    <dsp:sp modelId="{D4ACD690-B404-455D-BD0A-D735C3C3A541}">
      <dsp:nvSpPr>
        <dsp:cNvPr id="0" name=""/>
        <dsp:cNvSpPr/>
      </dsp:nvSpPr>
      <dsp:spPr>
        <a:xfrm>
          <a:off x="5339587" y="1520384"/>
          <a:ext cx="2171942" cy="1303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Workbook 6: Additional UEIs (optional)</a:t>
          </a:r>
        </a:p>
      </dsp:txBody>
      <dsp:txXfrm>
        <a:off x="5339587" y="1520384"/>
        <a:ext cx="2171942" cy="1303165"/>
      </dsp:txXfrm>
    </dsp:sp>
    <dsp:sp modelId="{1C132CEC-5254-456F-B31B-46D1CF6EA7D6}">
      <dsp:nvSpPr>
        <dsp:cNvPr id="0" name=""/>
        <dsp:cNvSpPr/>
      </dsp:nvSpPr>
      <dsp:spPr>
        <a:xfrm>
          <a:off x="1755883" y="3040744"/>
          <a:ext cx="2171942" cy="1303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Workbook 7: Secondary auditors (optional)</a:t>
          </a:r>
        </a:p>
      </dsp:txBody>
      <dsp:txXfrm>
        <a:off x="1755883" y="3040744"/>
        <a:ext cx="2171942" cy="1303165"/>
      </dsp:txXfrm>
    </dsp:sp>
    <dsp:sp modelId="{BA229D15-7DA2-48CF-AFD7-2DBB98D62A9C}">
      <dsp:nvSpPr>
        <dsp:cNvPr id="0" name=""/>
        <dsp:cNvSpPr/>
      </dsp:nvSpPr>
      <dsp:spPr>
        <a:xfrm>
          <a:off x="4145019" y="3040744"/>
          <a:ext cx="2171942" cy="1303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Workbook 8: Additional EINs (optional)</a:t>
          </a:r>
        </a:p>
      </dsp:txBody>
      <dsp:txXfrm>
        <a:off x="4145019" y="3040744"/>
        <a:ext cx="2171942" cy="13031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659" cy="461727"/>
          </a:xfrm>
          <a:prstGeom prst="rect">
            <a:avLst/>
          </a:prstGeom>
        </p:spPr>
        <p:txBody>
          <a:bodyPr vert="horz" lIns="90660" tIns="45330" rIns="90660" bIns="45330" rtlCol="0"/>
          <a:lstStyle>
            <a:lvl1pPr algn="l">
              <a:defRPr sz="1100"/>
            </a:lvl1pPr>
          </a:lstStyle>
          <a:p>
            <a:endParaRPr lang="en-US" dirty="0"/>
          </a:p>
        </p:txBody>
      </p:sp>
      <p:sp>
        <p:nvSpPr>
          <p:cNvPr id="3" name="Date Placeholder 2"/>
          <p:cNvSpPr>
            <a:spLocks noGrp="1"/>
          </p:cNvSpPr>
          <p:nvPr>
            <p:ph type="dt" sz="quarter" idx="1"/>
          </p:nvPr>
        </p:nvSpPr>
        <p:spPr>
          <a:xfrm>
            <a:off x="3939608" y="1"/>
            <a:ext cx="3013659" cy="461727"/>
          </a:xfrm>
          <a:prstGeom prst="rect">
            <a:avLst/>
          </a:prstGeom>
        </p:spPr>
        <p:txBody>
          <a:bodyPr vert="horz" lIns="90660" tIns="45330" rIns="90660" bIns="45330" rtlCol="0"/>
          <a:lstStyle>
            <a:lvl1pPr algn="r">
              <a:defRPr sz="1100"/>
            </a:lvl1pPr>
          </a:lstStyle>
          <a:p>
            <a:r>
              <a:rPr lang="en-US" dirty="0"/>
              <a:t>12/8/2021</a:t>
            </a:r>
          </a:p>
        </p:txBody>
      </p:sp>
      <p:sp>
        <p:nvSpPr>
          <p:cNvPr id="4" name="Footer Placeholder 3"/>
          <p:cNvSpPr>
            <a:spLocks noGrp="1"/>
          </p:cNvSpPr>
          <p:nvPr>
            <p:ph type="ftr" sz="quarter" idx="2"/>
          </p:nvPr>
        </p:nvSpPr>
        <p:spPr>
          <a:xfrm>
            <a:off x="0" y="8777536"/>
            <a:ext cx="3013659" cy="461727"/>
          </a:xfrm>
          <a:prstGeom prst="rect">
            <a:avLst/>
          </a:prstGeom>
        </p:spPr>
        <p:txBody>
          <a:bodyPr vert="horz" lIns="90660" tIns="45330" rIns="90660" bIns="45330"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39608" y="8777536"/>
            <a:ext cx="3013659" cy="461727"/>
          </a:xfrm>
          <a:prstGeom prst="rect">
            <a:avLst/>
          </a:prstGeom>
        </p:spPr>
        <p:txBody>
          <a:bodyPr vert="horz" lIns="90660" tIns="45330" rIns="90660" bIns="45330" rtlCol="0" anchor="b"/>
          <a:lstStyle>
            <a:lvl1pPr algn="r">
              <a:defRPr sz="1100"/>
            </a:lvl1pPr>
          </a:lstStyle>
          <a:p>
            <a:fld id="{E2905ABD-EC36-924C-BA41-428301B59EBF}" type="slidenum">
              <a:rPr lang="en-US" smtClean="0"/>
              <a:t>‹#›</a:t>
            </a:fld>
            <a:endParaRPr lang="en-US" dirty="0"/>
          </a:p>
        </p:txBody>
      </p:sp>
    </p:spTree>
    <p:extLst>
      <p:ext uri="{BB962C8B-B14F-4D97-AF65-F5344CB8AC3E}">
        <p14:creationId xmlns:p14="http://schemas.microsoft.com/office/powerpoint/2010/main" val="364585284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659" cy="461727"/>
          </a:xfrm>
          <a:prstGeom prst="rect">
            <a:avLst/>
          </a:prstGeom>
        </p:spPr>
        <p:txBody>
          <a:bodyPr vert="horz" lIns="90660" tIns="45330" rIns="90660" bIns="45330" rtlCol="0"/>
          <a:lstStyle>
            <a:lvl1pPr algn="l">
              <a:defRPr sz="1100"/>
            </a:lvl1pPr>
          </a:lstStyle>
          <a:p>
            <a:endParaRPr lang="en-US" dirty="0"/>
          </a:p>
        </p:txBody>
      </p:sp>
      <p:sp>
        <p:nvSpPr>
          <p:cNvPr id="3" name="Date Placeholder 2"/>
          <p:cNvSpPr>
            <a:spLocks noGrp="1"/>
          </p:cNvSpPr>
          <p:nvPr>
            <p:ph type="dt" idx="1"/>
          </p:nvPr>
        </p:nvSpPr>
        <p:spPr>
          <a:xfrm>
            <a:off x="3939608" y="1"/>
            <a:ext cx="3013659" cy="461727"/>
          </a:xfrm>
          <a:prstGeom prst="rect">
            <a:avLst/>
          </a:prstGeom>
        </p:spPr>
        <p:txBody>
          <a:bodyPr vert="horz" lIns="90660" tIns="45330" rIns="90660" bIns="45330" rtlCol="0"/>
          <a:lstStyle>
            <a:lvl1pPr algn="r">
              <a:defRPr sz="1100"/>
            </a:lvl1pPr>
          </a:lstStyle>
          <a:p>
            <a:r>
              <a:rPr lang="en-US" dirty="0"/>
              <a:t>12/8/2021</a:t>
            </a:r>
          </a:p>
        </p:txBody>
      </p:sp>
      <p:sp>
        <p:nvSpPr>
          <p:cNvPr id="4" name="Slide Image Placeholder 3"/>
          <p:cNvSpPr>
            <a:spLocks noGrp="1" noRot="1" noChangeAspect="1"/>
          </p:cNvSpPr>
          <p:nvPr>
            <p:ph type="sldImg" idx="2"/>
          </p:nvPr>
        </p:nvSpPr>
        <p:spPr>
          <a:xfrm>
            <a:off x="1168400" y="693738"/>
            <a:ext cx="4618038" cy="3465512"/>
          </a:xfrm>
          <a:prstGeom prst="rect">
            <a:avLst/>
          </a:prstGeom>
          <a:noFill/>
          <a:ln w="12700">
            <a:solidFill>
              <a:prstClr val="black"/>
            </a:solidFill>
          </a:ln>
        </p:spPr>
        <p:txBody>
          <a:bodyPr vert="horz" lIns="90660" tIns="45330" rIns="90660" bIns="45330" rtlCol="0" anchor="ctr"/>
          <a:lstStyle/>
          <a:p>
            <a:endParaRPr lang="en-US" dirty="0"/>
          </a:p>
        </p:txBody>
      </p:sp>
      <p:sp>
        <p:nvSpPr>
          <p:cNvPr id="5" name="Notes Placeholder 4"/>
          <p:cNvSpPr>
            <a:spLocks noGrp="1"/>
          </p:cNvSpPr>
          <p:nvPr>
            <p:ph type="body" sz="quarter" idx="3"/>
          </p:nvPr>
        </p:nvSpPr>
        <p:spPr>
          <a:xfrm>
            <a:off x="694856" y="4388769"/>
            <a:ext cx="5565128" cy="4158692"/>
          </a:xfrm>
          <a:prstGeom prst="rect">
            <a:avLst/>
          </a:prstGeom>
        </p:spPr>
        <p:txBody>
          <a:bodyPr vert="horz" lIns="90660" tIns="45330" rIns="90660" bIns="453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536"/>
            <a:ext cx="3013659" cy="461727"/>
          </a:xfrm>
          <a:prstGeom prst="rect">
            <a:avLst/>
          </a:prstGeom>
        </p:spPr>
        <p:txBody>
          <a:bodyPr vert="horz" lIns="90660" tIns="45330" rIns="90660" bIns="45330"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39608" y="8777536"/>
            <a:ext cx="3013659" cy="461727"/>
          </a:xfrm>
          <a:prstGeom prst="rect">
            <a:avLst/>
          </a:prstGeom>
        </p:spPr>
        <p:txBody>
          <a:bodyPr vert="horz" lIns="90660" tIns="45330" rIns="90660" bIns="45330" rtlCol="0" anchor="b"/>
          <a:lstStyle>
            <a:lvl1pPr algn="r">
              <a:defRPr sz="1100"/>
            </a:lvl1pPr>
          </a:lstStyle>
          <a:p>
            <a:fld id="{142C7241-D123-CF45-BAE9-0B7AA1D33202}" type="slidenum">
              <a:rPr lang="en-US" smtClean="0"/>
              <a:t>‹#›</a:t>
            </a:fld>
            <a:endParaRPr lang="en-US" dirty="0"/>
          </a:p>
        </p:txBody>
      </p:sp>
    </p:spTree>
    <p:extLst>
      <p:ext uri="{BB962C8B-B14F-4D97-AF65-F5344CB8AC3E}">
        <p14:creationId xmlns:p14="http://schemas.microsoft.com/office/powerpoint/2010/main" val="2064121463"/>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12/8/2021</a:t>
            </a:r>
          </a:p>
        </p:txBody>
      </p:sp>
      <p:sp>
        <p:nvSpPr>
          <p:cNvPr id="5" name="Slide Number Placeholder 4"/>
          <p:cNvSpPr>
            <a:spLocks noGrp="1"/>
          </p:cNvSpPr>
          <p:nvPr>
            <p:ph type="sldNum" sz="quarter" idx="5"/>
          </p:nvPr>
        </p:nvSpPr>
        <p:spPr/>
        <p:txBody>
          <a:bodyPr/>
          <a:lstStyle/>
          <a:p>
            <a:fld id="{142C7241-D123-CF45-BAE9-0B7AA1D33202}" type="slidenum">
              <a:rPr lang="en-US" smtClean="0"/>
              <a:t>0</a:t>
            </a:fld>
            <a:endParaRPr lang="en-US" dirty="0"/>
          </a:p>
        </p:txBody>
      </p:sp>
    </p:spTree>
    <p:extLst>
      <p:ext uri="{BB962C8B-B14F-4D97-AF65-F5344CB8AC3E}">
        <p14:creationId xmlns:p14="http://schemas.microsoft.com/office/powerpoint/2010/main" val="24077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a:t>
            </a:r>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9</a:t>
            </a:fld>
            <a:endParaRPr lang="en-US" dirty="0"/>
          </a:p>
        </p:txBody>
      </p:sp>
    </p:spTree>
    <p:extLst>
      <p:ext uri="{BB962C8B-B14F-4D97-AF65-F5344CB8AC3E}">
        <p14:creationId xmlns:p14="http://schemas.microsoft.com/office/powerpoint/2010/main" val="1972778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10</a:t>
            </a:fld>
            <a:endParaRPr lang="en-US" dirty="0"/>
          </a:p>
        </p:txBody>
      </p:sp>
    </p:spTree>
    <p:extLst>
      <p:ext uri="{BB962C8B-B14F-4D97-AF65-F5344CB8AC3E}">
        <p14:creationId xmlns:p14="http://schemas.microsoft.com/office/powerpoint/2010/main" val="3796622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r>
              <a:rPr lang="en-US" sz="4400" b="0" i="0" dirty="0">
                <a:solidFill>
                  <a:srgbClr val="1C1C1C"/>
                </a:solidFill>
                <a:effectLst/>
                <a:latin typeface="Rasa"/>
              </a:rPr>
              <a:t>The current standard, GASB 16, provides guidance specific to the type of leave and has become outdated (Only applied to Sick, vacation and sabbatical) . Currently employers provide leave types that weren’t contemplated when GASB 16 was originally issued, and there are many differences in the way absences are handled by </a:t>
            </a:r>
            <a:r>
              <a:rPr lang="en-US" sz="4400" b="0" i="0">
                <a:solidFill>
                  <a:srgbClr val="1C1C1C"/>
                </a:solidFill>
                <a:effectLst/>
                <a:latin typeface="Rasa"/>
              </a:rPr>
              <a:t>individual governments. </a:t>
            </a:r>
            <a:r>
              <a:rPr lang="en-US" sz="3200" b="0" i="0" dirty="0">
                <a:solidFill>
                  <a:srgbClr val="1C1C1C"/>
                </a:solidFill>
                <a:effectLst/>
                <a:latin typeface="Rasa"/>
              </a:rPr>
              <a:t>The goal of the standard is to create a more consistent model for accounting for compensated absences that can be applied to all types of compensated absence arrangement.</a:t>
            </a:r>
          </a:p>
          <a:p>
            <a:endParaRPr lang="en-US" sz="3200" b="0" i="0" dirty="0">
              <a:solidFill>
                <a:srgbClr val="1C1C1C"/>
              </a:solidFill>
              <a:effectLst/>
              <a:latin typeface="Ras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t>Effective for years </a:t>
            </a:r>
            <a:r>
              <a:rPr lang="en-US" sz="3200" b="1" dirty="0"/>
              <a:t>beginning after December 15, 2023  (early Adoption permitted)</a:t>
            </a:r>
            <a:endParaRPr lang="en-US" sz="3200" dirty="0"/>
          </a:p>
          <a:p>
            <a:endParaRPr lang="en-US" sz="3200" dirty="0"/>
          </a:p>
          <a:p>
            <a:r>
              <a:rPr lang="en-US" sz="3200" dirty="0"/>
              <a:t>Old standard – Vacation, Sick and Sabbatical Leave </a:t>
            </a:r>
          </a:p>
        </p:txBody>
      </p:sp>
      <p:sp>
        <p:nvSpPr>
          <p:cNvPr id="4" name="Date Placeholder 3"/>
          <p:cNvSpPr>
            <a:spLocks noGrp="1"/>
          </p:cNvSpPr>
          <p:nvPr>
            <p:ph type="dt" idx="1"/>
          </p:nvPr>
        </p:nvSpPr>
        <p:spPr/>
        <p:txBody>
          <a:bodyPr/>
          <a:lstStyle/>
          <a:p>
            <a:r>
              <a:rPr lang="en-US"/>
              <a:t>12/8/2021</a:t>
            </a:r>
          </a:p>
        </p:txBody>
      </p:sp>
      <p:sp>
        <p:nvSpPr>
          <p:cNvPr id="5" name="Slide Number Placeholder 4"/>
          <p:cNvSpPr>
            <a:spLocks noGrp="1"/>
          </p:cNvSpPr>
          <p:nvPr>
            <p:ph type="sldNum" sz="quarter" idx="5"/>
          </p:nvPr>
        </p:nvSpPr>
        <p:spPr/>
        <p:txBody>
          <a:bodyPr/>
          <a:lstStyle/>
          <a:p>
            <a:fld id="{142C7241-D123-CF45-BAE9-0B7AA1D33202}" type="slidenum">
              <a:rPr lang="en-US" smtClean="0"/>
              <a:t>11</a:t>
            </a:fld>
            <a:endParaRPr lang="en-US"/>
          </a:p>
        </p:txBody>
      </p:sp>
    </p:spTree>
    <p:extLst>
      <p:ext uri="{BB962C8B-B14F-4D97-AF65-F5344CB8AC3E}">
        <p14:creationId xmlns:p14="http://schemas.microsoft.com/office/powerpoint/2010/main" val="246720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Leave that is dependent on the occurrence of an event</a:t>
            </a:r>
            <a:r>
              <a:rPr lang="en-US" sz="1200" b="0" i="0" dirty="0">
                <a:solidFill>
                  <a:srgbClr val="1C1C1C"/>
                </a:solidFill>
                <a:effectLst/>
                <a:latin typeface="Rasa"/>
              </a:rPr>
              <a:t> – Family, Military Leave or Jury Duty- </a:t>
            </a:r>
            <a:r>
              <a:rPr lang="en-US" sz="1200" dirty="0"/>
              <a:t>should not recognize a liability for unused leave time unless the leave had begun as of the end of the reporting period. For example, if parental leave is 3 months, and qualifying leave started June 1, June 30</a:t>
            </a:r>
            <a:r>
              <a:rPr lang="en-US" sz="1200" baseline="30000" dirty="0"/>
              <a:t>th</a:t>
            </a:r>
            <a:r>
              <a:rPr lang="en-US" sz="1200" dirty="0"/>
              <a:t> is fiscal year end, you would record for remainder 2 months. (Standard excluded sabbatical and sick leave from this treatment) </a:t>
            </a:r>
          </a:p>
          <a:p>
            <a:endParaRPr lang="en-US" sz="1200" dirty="0"/>
          </a:p>
          <a:p>
            <a:r>
              <a:rPr lang="en-US" sz="1200" dirty="0"/>
              <a:t>Unlimited PTO and Holiday leave that is taken on a specific date as opposed to floating holidays (that employees use at their discretion )should not be recognized as a liability until the leave is used. Floating holidays accrue. </a:t>
            </a:r>
            <a:endParaRPr lang="en-US" dirty="0"/>
          </a:p>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12</a:t>
            </a:fld>
            <a:endParaRPr lang="en-US" dirty="0"/>
          </a:p>
        </p:txBody>
      </p:sp>
    </p:spTree>
    <p:extLst>
      <p:ext uri="{BB962C8B-B14F-4D97-AF65-F5344CB8AC3E}">
        <p14:creationId xmlns:p14="http://schemas.microsoft.com/office/powerpoint/2010/main" val="3173675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1C1C1C"/>
                </a:solidFill>
                <a:effectLst/>
                <a:latin typeface="Rasa"/>
              </a:rPr>
              <a:t>The threshold for future payment/ liability under GASB 101 decreased from “probable” (likely) (80% not defined) – but general rule amongst auditors to “more likely than not” (likelihood of 50% or higher). The liability for sick leave increases under GASB 101. </a:t>
            </a:r>
          </a:p>
          <a:p>
            <a:endParaRPr lang="en-US" b="0" i="0" dirty="0">
              <a:solidFill>
                <a:srgbClr val="1C1C1C"/>
              </a:solidFill>
              <a:effectLst/>
              <a:latin typeface="Rasa"/>
            </a:endParaRPr>
          </a:p>
          <a:p>
            <a:r>
              <a:rPr lang="en-US" b="0" i="0" dirty="0">
                <a:solidFill>
                  <a:srgbClr val="1C1C1C"/>
                </a:solidFill>
                <a:effectLst/>
                <a:latin typeface="Rasa"/>
              </a:rPr>
              <a:t>The main difference between current guidance GASB 16 and GASB 101 is the pivot from a rules-based approach to a conceptual framework approach. For example, under GASB 16, governments have two options (Vesting and termination Payment Method) in accounting for sick leave, both of which only require the government to accrue for sick time that will be paid in the form of a </a:t>
            </a:r>
            <a:r>
              <a:rPr lang="en-US" b="1" i="0" dirty="0">
                <a:solidFill>
                  <a:srgbClr val="1C1C1C"/>
                </a:solidFill>
                <a:effectLst/>
                <a:latin typeface="Rasa"/>
              </a:rPr>
              <a:t>termination payment </a:t>
            </a:r>
            <a:r>
              <a:rPr lang="en-US" b="0" i="0" dirty="0">
                <a:solidFill>
                  <a:srgbClr val="1C1C1C"/>
                </a:solidFill>
                <a:effectLst/>
                <a:latin typeface="Rasa"/>
              </a:rPr>
              <a:t>(</a:t>
            </a:r>
            <a:r>
              <a:rPr lang="en-US" b="1" i="0" dirty="0">
                <a:solidFill>
                  <a:srgbClr val="1C1C1C"/>
                </a:solidFill>
                <a:effectLst/>
                <a:latin typeface="Rasa"/>
              </a:rPr>
              <a:t>but not for the future use of sick time already earned</a:t>
            </a:r>
            <a:r>
              <a:rPr lang="en-US" b="0" i="0" dirty="0">
                <a:solidFill>
                  <a:srgbClr val="1C1C1C"/>
                </a:solidFill>
                <a:effectLst/>
                <a:latin typeface="Rasa"/>
              </a:rPr>
              <a:t>). Under GASB 101, sick leave will be calculated in the same manner as any other type of compensated absence. Governments are required to accrue for time that has accumulated and is likely to be used, even if the employee will never be eligible for a termination payment related to unused time. This wasn’t a requirement under GASB 16. </a:t>
            </a:r>
          </a:p>
          <a:p>
            <a:endParaRPr lang="en-US" b="0" i="0" dirty="0">
              <a:solidFill>
                <a:srgbClr val="1C1C1C"/>
              </a:solidFill>
              <a:effectLst/>
              <a:latin typeface="Ras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Similar to current guidance, governments should use rate of pay as of balance sheet date when calculating the liability.  Does not require calculation of future rate of pay. Also exception if arrangement for a different rate of pay at time of payment (Example $50 per day unused)  </a:t>
            </a:r>
          </a:p>
          <a:p>
            <a:endParaRPr lang="en-US" b="0" i="0" dirty="0">
              <a:solidFill>
                <a:srgbClr val="1C1C1C"/>
              </a:solidFill>
              <a:effectLst/>
              <a:latin typeface="Rasa"/>
            </a:endParaRPr>
          </a:p>
          <a:p>
            <a:endParaRPr lang="en-US" dirty="0"/>
          </a:p>
        </p:txBody>
      </p:sp>
      <p:sp>
        <p:nvSpPr>
          <p:cNvPr id="4" name="Date Placeholder 3"/>
          <p:cNvSpPr>
            <a:spLocks noGrp="1"/>
          </p:cNvSpPr>
          <p:nvPr>
            <p:ph type="dt" idx="1"/>
          </p:nvPr>
        </p:nvSpPr>
        <p:spPr/>
        <p:txBody>
          <a:bodyPr/>
          <a:lstStyle/>
          <a:p>
            <a:r>
              <a:rPr lang="en-US"/>
              <a:t>12/8/2021</a:t>
            </a:r>
          </a:p>
        </p:txBody>
      </p:sp>
      <p:sp>
        <p:nvSpPr>
          <p:cNvPr id="5" name="Slide Number Placeholder 4"/>
          <p:cNvSpPr>
            <a:spLocks noGrp="1"/>
          </p:cNvSpPr>
          <p:nvPr>
            <p:ph type="sldNum" sz="quarter" idx="5"/>
          </p:nvPr>
        </p:nvSpPr>
        <p:spPr/>
        <p:txBody>
          <a:bodyPr/>
          <a:lstStyle/>
          <a:p>
            <a:fld id="{142C7241-D123-CF45-BAE9-0B7AA1D33202}" type="slidenum">
              <a:rPr lang="en-US" smtClean="0"/>
              <a:t>13</a:t>
            </a:fld>
            <a:endParaRPr lang="en-US"/>
          </a:p>
        </p:txBody>
      </p:sp>
    </p:spTree>
    <p:extLst>
      <p:ext uri="{BB962C8B-B14F-4D97-AF65-F5344CB8AC3E}">
        <p14:creationId xmlns:p14="http://schemas.microsoft.com/office/powerpoint/2010/main" val="2042264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settled through conversion to defined benefit or OPEB </a:t>
            </a:r>
            <a:r>
              <a:rPr lang="en-US"/>
              <a:t>should NOT be </a:t>
            </a:r>
            <a:r>
              <a:rPr lang="en-US" dirty="0"/>
              <a:t>included in as comp absences, (It is being recognized in OPEB and Defined Benefit Pension liability) Don’t double book. </a:t>
            </a:r>
          </a:p>
          <a:p>
            <a:endParaRPr lang="en-US" dirty="0"/>
          </a:p>
          <a:p>
            <a:r>
              <a:rPr lang="en-US" dirty="0"/>
              <a:t>Similar Treatment – IRA or 403B – Retiree HI. </a:t>
            </a:r>
          </a:p>
        </p:txBody>
      </p:sp>
      <p:sp>
        <p:nvSpPr>
          <p:cNvPr id="4" name="Date Placeholder 3"/>
          <p:cNvSpPr>
            <a:spLocks noGrp="1"/>
          </p:cNvSpPr>
          <p:nvPr>
            <p:ph type="dt" idx="1"/>
          </p:nvPr>
        </p:nvSpPr>
        <p:spPr/>
        <p:txBody>
          <a:bodyPr/>
          <a:lstStyle/>
          <a:p>
            <a:r>
              <a:rPr lang="en-US"/>
              <a:t>12/8/2021</a:t>
            </a:r>
          </a:p>
        </p:txBody>
      </p:sp>
      <p:sp>
        <p:nvSpPr>
          <p:cNvPr id="5" name="Slide Number Placeholder 4"/>
          <p:cNvSpPr>
            <a:spLocks noGrp="1"/>
          </p:cNvSpPr>
          <p:nvPr>
            <p:ph type="sldNum" sz="quarter" idx="5"/>
          </p:nvPr>
        </p:nvSpPr>
        <p:spPr/>
        <p:txBody>
          <a:bodyPr/>
          <a:lstStyle/>
          <a:p>
            <a:fld id="{142C7241-D123-CF45-BAE9-0B7AA1D33202}" type="slidenum">
              <a:rPr lang="en-US" smtClean="0"/>
              <a:t>15</a:t>
            </a:fld>
            <a:endParaRPr lang="en-US"/>
          </a:p>
        </p:txBody>
      </p:sp>
    </p:spTree>
    <p:extLst>
      <p:ext uri="{BB962C8B-B14F-4D97-AF65-F5344CB8AC3E}">
        <p14:creationId xmlns:p14="http://schemas.microsoft.com/office/powerpoint/2010/main" val="699524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rule - Recognize liability for leave and associated salary-related payments when leave is earned (economic resources measurement focus/accrual basis of accounting)</a:t>
            </a:r>
          </a:p>
          <a:p>
            <a:r>
              <a:rPr lang="en-US" dirty="0"/>
              <a:t>Salary-related payments – Employer share of payroll taxes; employer contributions to a defined contribution PEB plan, employer - defined contribution plan  etc.</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Government Funds - current financial resources measurement focus and the modified accrual basis of accounting and expenditures are recognized in the period in which the fund liability is incurred. Government-wide -  Economic resources measurement focus and the accrual basis of accounting. Thus, revenues are recognized in the accounting period in which they are earned and become measurable without regard to availability, and expenses are recognized in the period incurred, if measurable.</a:t>
            </a:r>
            <a:endParaRPr lang="en-US" dirty="0"/>
          </a:p>
          <a:p>
            <a:endParaRPr lang="en-US" dirty="0"/>
          </a:p>
          <a:p>
            <a:r>
              <a:rPr lang="en-US" dirty="0"/>
              <a:t>Current Portion – What year budgeted for? </a:t>
            </a:r>
          </a:p>
          <a:p>
            <a:endParaRPr lang="en-US" dirty="0"/>
          </a:p>
        </p:txBody>
      </p:sp>
      <p:sp>
        <p:nvSpPr>
          <p:cNvPr id="4" name="Date Placeholder 3"/>
          <p:cNvSpPr>
            <a:spLocks noGrp="1"/>
          </p:cNvSpPr>
          <p:nvPr>
            <p:ph type="dt" idx="1"/>
          </p:nvPr>
        </p:nvSpPr>
        <p:spPr/>
        <p:txBody>
          <a:bodyPr/>
          <a:lstStyle/>
          <a:p>
            <a:r>
              <a:rPr lang="en-US"/>
              <a:t>12/8/2021</a:t>
            </a:r>
          </a:p>
        </p:txBody>
      </p:sp>
      <p:sp>
        <p:nvSpPr>
          <p:cNvPr id="5" name="Slide Number Placeholder 4"/>
          <p:cNvSpPr>
            <a:spLocks noGrp="1"/>
          </p:cNvSpPr>
          <p:nvPr>
            <p:ph type="sldNum" sz="quarter" idx="5"/>
          </p:nvPr>
        </p:nvSpPr>
        <p:spPr/>
        <p:txBody>
          <a:bodyPr/>
          <a:lstStyle/>
          <a:p>
            <a:fld id="{142C7241-D123-CF45-BAE9-0B7AA1D33202}" type="slidenum">
              <a:rPr lang="en-US" smtClean="0"/>
              <a:t>16</a:t>
            </a:fld>
            <a:endParaRPr lang="en-US"/>
          </a:p>
        </p:txBody>
      </p:sp>
    </p:spTree>
    <p:extLst>
      <p:ext uri="{BB962C8B-B14F-4D97-AF65-F5344CB8AC3E}">
        <p14:creationId xmlns:p14="http://schemas.microsoft.com/office/powerpoint/2010/main" val="131468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17</a:t>
            </a:fld>
            <a:endParaRPr lang="en-US" dirty="0"/>
          </a:p>
        </p:txBody>
      </p:sp>
    </p:spTree>
    <p:extLst>
      <p:ext uri="{BB962C8B-B14F-4D97-AF65-F5344CB8AC3E}">
        <p14:creationId xmlns:p14="http://schemas.microsoft.com/office/powerpoint/2010/main" val="2510506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a:t>
            </a:r>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18</a:t>
            </a:fld>
            <a:endParaRPr lang="en-US" dirty="0"/>
          </a:p>
        </p:txBody>
      </p:sp>
    </p:spTree>
    <p:extLst>
      <p:ext uri="{BB962C8B-B14F-4D97-AF65-F5344CB8AC3E}">
        <p14:creationId xmlns:p14="http://schemas.microsoft.com/office/powerpoint/2010/main" val="3982519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19</a:t>
            </a:fld>
            <a:endParaRPr lang="en-US" dirty="0"/>
          </a:p>
        </p:txBody>
      </p:sp>
    </p:spTree>
    <p:extLst>
      <p:ext uri="{BB962C8B-B14F-4D97-AF65-F5344CB8AC3E}">
        <p14:creationId xmlns:p14="http://schemas.microsoft.com/office/powerpoint/2010/main" val="41934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12/8/2021</a:t>
            </a:r>
          </a:p>
        </p:txBody>
      </p:sp>
      <p:sp>
        <p:nvSpPr>
          <p:cNvPr id="5" name="Slide Number Placeholder 4"/>
          <p:cNvSpPr>
            <a:spLocks noGrp="1"/>
          </p:cNvSpPr>
          <p:nvPr>
            <p:ph type="sldNum" sz="quarter" idx="5"/>
          </p:nvPr>
        </p:nvSpPr>
        <p:spPr/>
        <p:txBody>
          <a:bodyPr/>
          <a:lstStyle/>
          <a:p>
            <a:fld id="{142C7241-D123-CF45-BAE9-0B7AA1D33202}" type="slidenum">
              <a:rPr lang="en-US" smtClean="0"/>
              <a:t>1</a:t>
            </a:fld>
            <a:endParaRPr lang="en-US" dirty="0"/>
          </a:p>
        </p:txBody>
      </p:sp>
    </p:spTree>
    <p:extLst>
      <p:ext uri="{BB962C8B-B14F-4D97-AF65-F5344CB8AC3E}">
        <p14:creationId xmlns:p14="http://schemas.microsoft.com/office/powerpoint/2010/main" val="3647643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20</a:t>
            </a:fld>
            <a:endParaRPr lang="en-US" dirty="0"/>
          </a:p>
        </p:txBody>
      </p:sp>
    </p:spTree>
    <p:extLst>
      <p:ext uri="{BB962C8B-B14F-4D97-AF65-F5344CB8AC3E}">
        <p14:creationId xmlns:p14="http://schemas.microsoft.com/office/powerpoint/2010/main" val="878975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21</a:t>
            </a:fld>
            <a:endParaRPr lang="en-US" dirty="0"/>
          </a:p>
        </p:txBody>
      </p:sp>
    </p:spTree>
    <p:extLst>
      <p:ext uri="{BB962C8B-B14F-4D97-AF65-F5344CB8AC3E}">
        <p14:creationId xmlns:p14="http://schemas.microsoft.com/office/powerpoint/2010/main" val="2362944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22</a:t>
            </a:fld>
            <a:endParaRPr lang="en-US" dirty="0"/>
          </a:p>
        </p:txBody>
      </p:sp>
    </p:spTree>
    <p:extLst>
      <p:ext uri="{BB962C8B-B14F-4D97-AF65-F5344CB8AC3E}">
        <p14:creationId xmlns:p14="http://schemas.microsoft.com/office/powerpoint/2010/main" val="2675523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23</a:t>
            </a:fld>
            <a:endParaRPr lang="en-US" dirty="0"/>
          </a:p>
        </p:txBody>
      </p:sp>
    </p:spTree>
    <p:extLst>
      <p:ext uri="{BB962C8B-B14F-4D97-AF65-F5344CB8AC3E}">
        <p14:creationId xmlns:p14="http://schemas.microsoft.com/office/powerpoint/2010/main" val="2229677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24</a:t>
            </a:fld>
            <a:endParaRPr lang="en-US" dirty="0"/>
          </a:p>
        </p:txBody>
      </p:sp>
    </p:spTree>
    <p:extLst>
      <p:ext uri="{BB962C8B-B14F-4D97-AF65-F5344CB8AC3E}">
        <p14:creationId xmlns:p14="http://schemas.microsoft.com/office/powerpoint/2010/main" val="136641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25</a:t>
            </a:fld>
            <a:endParaRPr lang="en-US" dirty="0"/>
          </a:p>
        </p:txBody>
      </p:sp>
    </p:spTree>
    <p:extLst>
      <p:ext uri="{BB962C8B-B14F-4D97-AF65-F5344CB8AC3E}">
        <p14:creationId xmlns:p14="http://schemas.microsoft.com/office/powerpoint/2010/main" val="3578982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26</a:t>
            </a:fld>
            <a:endParaRPr lang="en-US" dirty="0"/>
          </a:p>
        </p:txBody>
      </p:sp>
    </p:spTree>
    <p:extLst>
      <p:ext uri="{BB962C8B-B14F-4D97-AF65-F5344CB8AC3E}">
        <p14:creationId xmlns:p14="http://schemas.microsoft.com/office/powerpoint/2010/main" val="2783607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27</a:t>
            </a:fld>
            <a:endParaRPr lang="en-US" dirty="0"/>
          </a:p>
        </p:txBody>
      </p:sp>
    </p:spTree>
    <p:extLst>
      <p:ext uri="{BB962C8B-B14F-4D97-AF65-F5344CB8AC3E}">
        <p14:creationId xmlns:p14="http://schemas.microsoft.com/office/powerpoint/2010/main" val="3015156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a:t>
            </a:r>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28</a:t>
            </a:fld>
            <a:endParaRPr lang="en-US" dirty="0"/>
          </a:p>
        </p:txBody>
      </p:sp>
    </p:spTree>
    <p:extLst>
      <p:ext uri="{BB962C8B-B14F-4D97-AF65-F5344CB8AC3E}">
        <p14:creationId xmlns:p14="http://schemas.microsoft.com/office/powerpoint/2010/main" val="3792307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29</a:t>
            </a:fld>
            <a:endParaRPr lang="en-US" dirty="0"/>
          </a:p>
        </p:txBody>
      </p:sp>
    </p:spTree>
    <p:extLst>
      <p:ext uri="{BB962C8B-B14F-4D97-AF65-F5344CB8AC3E}">
        <p14:creationId xmlns:p14="http://schemas.microsoft.com/office/powerpoint/2010/main" val="159540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2</a:t>
            </a:fld>
            <a:endParaRPr lang="en-US" dirty="0"/>
          </a:p>
        </p:txBody>
      </p:sp>
    </p:spTree>
    <p:extLst>
      <p:ext uri="{BB962C8B-B14F-4D97-AF65-F5344CB8AC3E}">
        <p14:creationId xmlns:p14="http://schemas.microsoft.com/office/powerpoint/2010/main" val="1612400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30</a:t>
            </a:fld>
            <a:endParaRPr lang="en-US" dirty="0"/>
          </a:p>
        </p:txBody>
      </p:sp>
    </p:spTree>
    <p:extLst>
      <p:ext uri="{BB962C8B-B14F-4D97-AF65-F5344CB8AC3E}">
        <p14:creationId xmlns:p14="http://schemas.microsoft.com/office/powerpoint/2010/main" val="224422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35</a:t>
            </a:fld>
            <a:endParaRPr lang="en-US" dirty="0"/>
          </a:p>
        </p:txBody>
      </p:sp>
    </p:spTree>
    <p:extLst>
      <p:ext uri="{BB962C8B-B14F-4D97-AF65-F5344CB8AC3E}">
        <p14:creationId xmlns:p14="http://schemas.microsoft.com/office/powerpoint/2010/main" val="908127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38</a:t>
            </a:fld>
            <a:endParaRPr lang="en-US" dirty="0"/>
          </a:p>
        </p:txBody>
      </p:sp>
    </p:spTree>
    <p:extLst>
      <p:ext uri="{BB962C8B-B14F-4D97-AF65-F5344CB8AC3E}">
        <p14:creationId xmlns:p14="http://schemas.microsoft.com/office/powerpoint/2010/main" val="3586004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39</a:t>
            </a:fld>
            <a:endParaRPr lang="en-US" dirty="0"/>
          </a:p>
        </p:txBody>
      </p:sp>
    </p:spTree>
    <p:extLst>
      <p:ext uri="{BB962C8B-B14F-4D97-AF65-F5344CB8AC3E}">
        <p14:creationId xmlns:p14="http://schemas.microsoft.com/office/powerpoint/2010/main" val="1495409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40</a:t>
            </a:fld>
            <a:endParaRPr lang="en-US" dirty="0"/>
          </a:p>
        </p:txBody>
      </p:sp>
    </p:spTree>
    <p:extLst>
      <p:ext uri="{BB962C8B-B14F-4D97-AF65-F5344CB8AC3E}">
        <p14:creationId xmlns:p14="http://schemas.microsoft.com/office/powerpoint/2010/main" val="3072678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43</a:t>
            </a:fld>
            <a:endParaRPr lang="en-US" dirty="0"/>
          </a:p>
        </p:txBody>
      </p:sp>
    </p:spTree>
    <p:extLst>
      <p:ext uri="{BB962C8B-B14F-4D97-AF65-F5344CB8AC3E}">
        <p14:creationId xmlns:p14="http://schemas.microsoft.com/office/powerpoint/2010/main" val="3043190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44</a:t>
            </a:fld>
            <a:endParaRPr lang="en-US" dirty="0"/>
          </a:p>
        </p:txBody>
      </p:sp>
    </p:spTree>
    <p:extLst>
      <p:ext uri="{BB962C8B-B14F-4D97-AF65-F5344CB8AC3E}">
        <p14:creationId xmlns:p14="http://schemas.microsoft.com/office/powerpoint/2010/main" val="2706559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45</a:t>
            </a:fld>
            <a:endParaRPr lang="en-US" dirty="0"/>
          </a:p>
        </p:txBody>
      </p:sp>
    </p:spTree>
    <p:extLst>
      <p:ext uri="{BB962C8B-B14F-4D97-AF65-F5344CB8AC3E}">
        <p14:creationId xmlns:p14="http://schemas.microsoft.com/office/powerpoint/2010/main" val="1080421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46</a:t>
            </a:fld>
            <a:endParaRPr lang="en-US" dirty="0"/>
          </a:p>
        </p:txBody>
      </p:sp>
    </p:spTree>
    <p:extLst>
      <p:ext uri="{BB962C8B-B14F-4D97-AF65-F5344CB8AC3E}">
        <p14:creationId xmlns:p14="http://schemas.microsoft.com/office/powerpoint/2010/main" val="1345890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47</a:t>
            </a:fld>
            <a:endParaRPr lang="en-US" dirty="0"/>
          </a:p>
        </p:txBody>
      </p:sp>
    </p:spTree>
    <p:extLst>
      <p:ext uri="{BB962C8B-B14F-4D97-AF65-F5344CB8AC3E}">
        <p14:creationId xmlns:p14="http://schemas.microsoft.com/office/powerpoint/2010/main" val="244431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56565"/>
                </a:solidFill>
                <a:effectLst/>
                <a:latin typeface="Source Sans Pro" panose="020B0503030403020204" pitchFamily="34" charset="0"/>
              </a:rPr>
              <a:t>The GASB’s did a study found substantial variation in how it was being interpreted and applied, undermining comparability of the financial statements. Governments and firms had difficulty determining the correct type of accounting change, differentiating changes from corrections, and understanding how the guidance differed for single-year and comparative financial statements. The good news Most of the existing accounting and reporting guidance revisions focused on making them easier to understand and apply rather than altering them substantively. </a:t>
            </a:r>
          </a:p>
          <a:p>
            <a:endParaRPr lang="en-US" b="0" i="0" dirty="0">
              <a:solidFill>
                <a:srgbClr val="656565"/>
              </a:solidFill>
              <a:effectLst/>
              <a:latin typeface="Source Sans Pro" panose="020B0503030403020204" pitchFamily="34" charset="0"/>
            </a:endParaRPr>
          </a:p>
          <a:p>
            <a:r>
              <a:rPr lang="en-US" b="0" i="0" dirty="0">
                <a:solidFill>
                  <a:srgbClr val="656565"/>
                </a:solidFill>
                <a:effectLst/>
                <a:latin typeface="Source Sans Pro" panose="020B0503030403020204" pitchFamily="34" charset="0"/>
              </a:rPr>
              <a:t>Accounting Estimates</a:t>
            </a:r>
          </a:p>
          <a:p>
            <a:r>
              <a:rPr lang="en-US" b="0" i="0" dirty="0">
                <a:solidFill>
                  <a:srgbClr val="656565"/>
                </a:solidFill>
                <a:effectLst/>
                <a:latin typeface="Source Sans Pro" panose="020B0503030403020204" pitchFamily="34" charset="0"/>
              </a:rPr>
              <a:t>- Change in the useful life of a depreciable assets</a:t>
            </a:r>
          </a:p>
          <a:p>
            <a:r>
              <a:rPr lang="en-US" b="0" i="0" dirty="0">
                <a:solidFill>
                  <a:srgbClr val="656565"/>
                </a:solidFill>
                <a:effectLst/>
                <a:latin typeface="Source Sans Pro" panose="020B0503030403020204" pitchFamily="34" charset="0"/>
              </a:rPr>
              <a:t>- Change in valuation technique used to measure fair value technique (investments) (new markets, information previously used no longer available, market conditions change) Market approach, cost approach, income approach </a:t>
            </a:r>
          </a:p>
          <a:p>
            <a:endParaRPr lang="en-US" b="0" i="0" dirty="0">
              <a:solidFill>
                <a:srgbClr val="656565"/>
              </a:solidFill>
              <a:effectLst/>
              <a:latin typeface="Source Sans Pro" panose="020B0503030403020204" pitchFamily="34" charset="0"/>
            </a:endParaRPr>
          </a:p>
          <a:p>
            <a:endParaRPr lang="en-US" b="0" i="0" dirty="0">
              <a:solidFill>
                <a:srgbClr val="656565"/>
              </a:solidFill>
              <a:effectLst/>
              <a:latin typeface="Source Sans Pro" panose="020B0503030403020204" pitchFamily="34" charset="0"/>
            </a:endParaRPr>
          </a:p>
          <a:p>
            <a:endParaRPr lang="en-US" dirty="0"/>
          </a:p>
        </p:txBody>
      </p:sp>
      <p:sp>
        <p:nvSpPr>
          <p:cNvPr id="4" name="Date Placeholder 3"/>
          <p:cNvSpPr>
            <a:spLocks noGrp="1"/>
          </p:cNvSpPr>
          <p:nvPr>
            <p:ph type="dt" idx="1"/>
          </p:nvPr>
        </p:nvSpPr>
        <p:spPr/>
        <p:txBody>
          <a:bodyPr/>
          <a:lstStyle/>
          <a:p>
            <a:r>
              <a:rPr lang="en-US"/>
              <a:t>12/8/2021</a:t>
            </a:r>
          </a:p>
        </p:txBody>
      </p:sp>
      <p:sp>
        <p:nvSpPr>
          <p:cNvPr id="5" name="Slide Number Placeholder 4"/>
          <p:cNvSpPr>
            <a:spLocks noGrp="1"/>
          </p:cNvSpPr>
          <p:nvPr>
            <p:ph type="sldNum" sz="quarter" idx="5"/>
          </p:nvPr>
        </p:nvSpPr>
        <p:spPr/>
        <p:txBody>
          <a:bodyPr/>
          <a:lstStyle/>
          <a:p>
            <a:fld id="{142C7241-D123-CF45-BAE9-0B7AA1D33202}" type="slidenum">
              <a:rPr lang="en-US" smtClean="0"/>
              <a:t>3</a:t>
            </a:fld>
            <a:endParaRPr lang="en-US"/>
          </a:p>
        </p:txBody>
      </p:sp>
    </p:spTree>
    <p:extLst>
      <p:ext uri="{BB962C8B-B14F-4D97-AF65-F5344CB8AC3E}">
        <p14:creationId xmlns:p14="http://schemas.microsoft.com/office/powerpoint/2010/main" val="17613877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48</a:t>
            </a:fld>
            <a:endParaRPr lang="en-US" dirty="0"/>
          </a:p>
        </p:txBody>
      </p:sp>
    </p:spTree>
    <p:extLst>
      <p:ext uri="{BB962C8B-B14F-4D97-AF65-F5344CB8AC3E}">
        <p14:creationId xmlns:p14="http://schemas.microsoft.com/office/powerpoint/2010/main" val="486291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49</a:t>
            </a:fld>
            <a:endParaRPr lang="en-US" dirty="0"/>
          </a:p>
        </p:txBody>
      </p:sp>
    </p:spTree>
    <p:extLst>
      <p:ext uri="{BB962C8B-B14F-4D97-AF65-F5344CB8AC3E}">
        <p14:creationId xmlns:p14="http://schemas.microsoft.com/office/powerpoint/2010/main" val="3816608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50</a:t>
            </a:fld>
            <a:endParaRPr lang="en-US" dirty="0"/>
          </a:p>
        </p:txBody>
      </p:sp>
    </p:spTree>
    <p:extLst>
      <p:ext uri="{BB962C8B-B14F-4D97-AF65-F5344CB8AC3E}">
        <p14:creationId xmlns:p14="http://schemas.microsoft.com/office/powerpoint/2010/main" val="13206970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1D1D1D"/>
              </a:solidFill>
              <a:latin typeface="Arial" panose="020B0604020202020204" pitchFamily="34" charset="0"/>
            </a:endParaRPr>
          </a:p>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51</a:t>
            </a:fld>
            <a:endParaRPr lang="en-US" dirty="0"/>
          </a:p>
        </p:txBody>
      </p:sp>
    </p:spTree>
    <p:extLst>
      <p:ext uri="{BB962C8B-B14F-4D97-AF65-F5344CB8AC3E}">
        <p14:creationId xmlns:p14="http://schemas.microsoft.com/office/powerpoint/2010/main" val="2038896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52</a:t>
            </a:fld>
            <a:endParaRPr lang="en-US" dirty="0"/>
          </a:p>
        </p:txBody>
      </p:sp>
    </p:spTree>
    <p:extLst>
      <p:ext uri="{BB962C8B-B14F-4D97-AF65-F5344CB8AC3E}">
        <p14:creationId xmlns:p14="http://schemas.microsoft.com/office/powerpoint/2010/main" val="708958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53</a:t>
            </a:fld>
            <a:endParaRPr lang="en-US" dirty="0"/>
          </a:p>
        </p:txBody>
      </p:sp>
    </p:spTree>
    <p:extLst>
      <p:ext uri="{BB962C8B-B14F-4D97-AF65-F5344CB8AC3E}">
        <p14:creationId xmlns:p14="http://schemas.microsoft.com/office/powerpoint/2010/main" val="2757128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1970</a:t>
            </a:r>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54</a:t>
            </a:fld>
            <a:endParaRPr lang="en-US" dirty="0"/>
          </a:p>
        </p:txBody>
      </p:sp>
    </p:spTree>
    <p:extLst>
      <p:ext uri="{BB962C8B-B14F-4D97-AF65-F5344CB8AC3E}">
        <p14:creationId xmlns:p14="http://schemas.microsoft.com/office/powerpoint/2010/main" val="118037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Source Sans Pro" panose="020B0503030403020204" pitchFamily="34" charset="0"/>
              </a:rPr>
              <a:t>Changes to or within the financial reporting entity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Source Sans Pro" panose="020B0503030403020204" pitchFamily="34" charset="0"/>
              </a:rPr>
              <a:t>-  Component units - legally separate organization for which the elected officials of the primary government are financially accountable.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Source Sans Pro" panose="020B0503030403020204" pitchFamily="34" charset="0"/>
              </a:rPr>
              <a:t> - or </a:t>
            </a:r>
            <a:r>
              <a:rPr lang="en-US" dirty="0"/>
              <a:t>Legally separate organizations for which the nature and significance of the relationship with the primary government is such that exclusion would cause the reporting entity’s financial statements to be misleading</a:t>
            </a:r>
            <a:endParaRPr lang="en-US" b="0" i="0" dirty="0">
              <a:solidFill>
                <a:srgbClr val="656565"/>
              </a:solidFill>
              <a:effectLst/>
              <a:latin typeface="Source Sans Pro" panose="020B05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43484C"/>
                </a:solidFill>
                <a:effectLst/>
                <a:latin typeface="Poppins" panose="00000500000000000000" pitchFamily="2" charset="0"/>
              </a:rPr>
              <a:t>-  </a:t>
            </a:r>
            <a:r>
              <a:rPr lang="en-US" b="0" i="0" dirty="0">
                <a:solidFill>
                  <a:srgbClr val="656565"/>
                </a:solidFill>
                <a:effectLst/>
                <a:latin typeface="Source Sans Pro" panose="020B0503030403020204" pitchFamily="34" charset="0"/>
              </a:rPr>
              <a:t>Blended (within FS as part of primary government) vs discretely (separate column government-wide)  - (Examples Utility Companies, Housing Authorities, Charter Schools, Not for Profits)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Source Sans Pro" panose="020B0503030403020204" pitchFamily="34" charset="0"/>
              </a:rPr>
              <a:t>- Blended - </a:t>
            </a:r>
            <a:r>
              <a:rPr lang="en-US" b="0" i="0" dirty="0">
                <a:solidFill>
                  <a:srgbClr val="43484C"/>
                </a:solidFill>
                <a:effectLst/>
                <a:latin typeface="Poppins" panose="00000500000000000000" pitchFamily="2" charset="0"/>
              </a:rPr>
              <a:t>is substantively the same as the governing body of the primary government, the component unit provides services entirely, or almost entirely, to the primary government or otherwise   exclusively, or almost exclusively, The component unit exclusively, or almost exclusively, benefits the primary government by providing services indirectly. </a:t>
            </a:r>
            <a:endParaRPr lang="en-US" b="0" i="0" dirty="0">
              <a:solidFill>
                <a:srgbClr val="656565"/>
              </a:solidFill>
              <a:effectLst/>
              <a:latin typeface="Source Sans Pro" panose="020B05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Source Sans Pro" panose="020B0503030403020204" pitchFamily="34" charset="0"/>
              </a:rPr>
              <a:t> - Added or removing fund due to movement of continuing operations with primary government. (Example changes sanitation operations as part of General fund to enterprise fund)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Source Sans Pro" panose="020B0503030403020204" pitchFamily="34" charset="0"/>
              </a:rPr>
              <a:t> - Major vs non-major - 10%  of all expense's assets, liabilities, revenues or 5% including Enterprise funds Appendix B of GASB 100 If meet quantitative.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Source Sans Pro" panose="020B0503030403020204" pitchFamily="34" charset="0"/>
              </a:rPr>
              <a:t>-  A</a:t>
            </a:r>
            <a:r>
              <a:rPr lang="en-US" b="0" i="0" dirty="0">
                <a:solidFill>
                  <a:srgbClr val="212529"/>
                </a:solidFill>
                <a:effectLst/>
                <a:latin typeface="ITC FRANKLIN GOTHIC STD BOOK"/>
              </a:rPr>
              <a:t>ny other fund may be reported as a major fund if the government's officials believe that fund is particularly important to financial statement users</a:t>
            </a:r>
            <a:r>
              <a:rPr lang="en-US" b="0" i="0" dirty="0">
                <a:solidFill>
                  <a:srgbClr val="656565"/>
                </a:solidFill>
                <a:effectLst/>
                <a:latin typeface="Source Sans Pro" panose="020B0503030403020204" pitchFamily="34" charset="0"/>
              </a:rPr>
              <a:t> thresholds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Source Sans Pro" panose="020B0503030403020204" pitchFamily="34" charset="0"/>
              </a:rPr>
              <a:t> - Previous standard just adding/ removing component units   </a:t>
            </a:r>
            <a:endParaRPr lang="en-US" dirty="0"/>
          </a:p>
          <a:p>
            <a:endParaRPr lang="en-US" dirty="0"/>
          </a:p>
        </p:txBody>
      </p:sp>
      <p:sp>
        <p:nvSpPr>
          <p:cNvPr id="4" name="Date Placeholder 3"/>
          <p:cNvSpPr>
            <a:spLocks noGrp="1"/>
          </p:cNvSpPr>
          <p:nvPr>
            <p:ph type="dt" idx="1"/>
          </p:nvPr>
        </p:nvSpPr>
        <p:spPr/>
        <p:txBody>
          <a:bodyPr/>
          <a:lstStyle/>
          <a:p>
            <a:r>
              <a:rPr lang="en-US"/>
              <a:t>12/8/2021</a:t>
            </a:r>
            <a:endParaRPr lang="en-US" dirty="0"/>
          </a:p>
        </p:txBody>
      </p:sp>
      <p:sp>
        <p:nvSpPr>
          <p:cNvPr id="5" name="Slide Number Placeholder 4"/>
          <p:cNvSpPr>
            <a:spLocks noGrp="1"/>
          </p:cNvSpPr>
          <p:nvPr>
            <p:ph type="sldNum" sz="quarter" idx="5"/>
          </p:nvPr>
        </p:nvSpPr>
        <p:spPr/>
        <p:txBody>
          <a:bodyPr/>
          <a:lstStyle/>
          <a:p>
            <a:fld id="{142C7241-D123-CF45-BAE9-0B7AA1D33202}" type="slidenum">
              <a:rPr lang="en-US" smtClean="0"/>
              <a:t>4</a:t>
            </a:fld>
            <a:endParaRPr lang="en-US" dirty="0"/>
          </a:p>
        </p:txBody>
      </p:sp>
    </p:spTree>
    <p:extLst>
      <p:ext uri="{BB962C8B-B14F-4D97-AF65-F5344CB8AC3E}">
        <p14:creationId xmlns:p14="http://schemas.microsoft.com/office/powerpoint/2010/main" val="4288765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Source Sans Pro" panose="020B0503030403020204" pitchFamily="34" charset="0"/>
              </a:rPr>
              <a:t>Statement 100 requires that the cumulative amount of adjustments and restatements be displayed on the face of the financial statements between the originally reported balances and the adjusted or restated balances for retroactive reporting.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656565"/>
              </a:solidFill>
              <a:effectLst/>
              <a:latin typeface="Source Sans Pro" panose="020B05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Source Sans Pro" panose="020B0503030403020204" pitchFamily="34" charset="0"/>
              </a:rPr>
              <a:t>Previously, it was acceptable only to label the beginning balances as restated or adjusted without the actual amounts by which they were changed</a:t>
            </a:r>
            <a:endParaRPr lang="en-US" dirty="0"/>
          </a:p>
          <a:p>
            <a:endParaRPr lang="en-US" dirty="0"/>
          </a:p>
        </p:txBody>
      </p:sp>
      <p:sp>
        <p:nvSpPr>
          <p:cNvPr id="4" name="Date Placeholder 3"/>
          <p:cNvSpPr>
            <a:spLocks noGrp="1"/>
          </p:cNvSpPr>
          <p:nvPr>
            <p:ph type="dt" idx="1"/>
          </p:nvPr>
        </p:nvSpPr>
        <p:spPr/>
        <p:txBody>
          <a:bodyPr/>
          <a:lstStyle/>
          <a:p>
            <a:r>
              <a:rPr lang="en-US"/>
              <a:t>12/8/2021</a:t>
            </a:r>
          </a:p>
        </p:txBody>
      </p:sp>
      <p:sp>
        <p:nvSpPr>
          <p:cNvPr id="5" name="Slide Number Placeholder 4"/>
          <p:cNvSpPr>
            <a:spLocks noGrp="1"/>
          </p:cNvSpPr>
          <p:nvPr>
            <p:ph type="sldNum" sz="quarter" idx="5"/>
          </p:nvPr>
        </p:nvSpPr>
        <p:spPr/>
        <p:txBody>
          <a:bodyPr/>
          <a:lstStyle/>
          <a:p>
            <a:fld id="{142C7241-D123-CF45-BAE9-0B7AA1D33202}" type="slidenum">
              <a:rPr lang="en-US" smtClean="0"/>
              <a:t>5</a:t>
            </a:fld>
            <a:endParaRPr lang="en-US"/>
          </a:p>
        </p:txBody>
      </p:sp>
    </p:spTree>
    <p:extLst>
      <p:ext uri="{BB962C8B-B14F-4D97-AF65-F5344CB8AC3E}">
        <p14:creationId xmlns:p14="http://schemas.microsoft.com/office/powerpoint/2010/main" val="281849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12/8/2021</a:t>
            </a:r>
          </a:p>
        </p:txBody>
      </p:sp>
      <p:sp>
        <p:nvSpPr>
          <p:cNvPr id="5" name="Slide Number Placeholder 4"/>
          <p:cNvSpPr>
            <a:spLocks noGrp="1"/>
          </p:cNvSpPr>
          <p:nvPr>
            <p:ph type="sldNum" sz="quarter" idx="5"/>
          </p:nvPr>
        </p:nvSpPr>
        <p:spPr/>
        <p:txBody>
          <a:bodyPr/>
          <a:lstStyle/>
          <a:p>
            <a:fld id="{142C7241-D123-CF45-BAE9-0B7AA1D33202}" type="slidenum">
              <a:rPr lang="en-US" smtClean="0"/>
              <a:t>6</a:t>
            </a:fld>
            <a:endParaRPr lang="en-US"/>
          </a:p>
        </p:txBody>
      </p:sp>
    </p:spTree>
    <p:extLst>
      <p:ext uri="{BB962C8B-B14F-4D97-AF65-F5344CB8AC3E}">
        <p14:creationId xmlns:p14="http://schemas.microsoft.com/office/powerpoint/2010/main" val="410678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12/8/2021</a:t>
            </a:r>
          </a:p>
        </p:txBody>
      </p:sp>
      <p:sp>
        <p:nvSpPr>
          <p:cNvPr id="5" name="Slide Number Placeholder 4"/>
          <p:cNvSpPr>
            <a:spLocks noGrp="1"/>
          </p:cNvSpPr>
          <p:nvPr>
            <p:ph type="sldNum" sz="quarter" idx="5"/>
          </p:nvPr>
        </p:nvSpPr>
        <p:spPr/>
        <p:txBody>
          <a:bodyPr/>
          <a:lstStyle/>
          <a:p>
            <a:fld id="{142C7241-D123-CF45-BAE9-0B7AA1D33202}" type="slidenum">
              <a:rPr lang="en-US" smtClean="0"/>
              <a:t>7</a:t>
            </a:fld>
            <a:endParaRPr lang="en-US"/>
          </a:p>
        </p:txBody>
      </p:sp>
    </p:spTree>
    <p:extLst>
      <p:ext uri="{BB962C8B-B14F-4D97-AF65-F5344CB8AC3E}">
        <p14:creationId xmlns:p14="http://schemas.microsoft.com/office/powerpoint/2010/main" val="1096380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Source Sans Pro" panose="020B0503030403020204" pitchFamily="34" charset="0"/>
              </a:rPr>
              <a:t>The prior standards did not address required supplementary information (RSI, such as the pension schedules) or supplementary information (SI, such as the statistical section) because they predated the GASB standards that address RSI and SI.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656565"/>
              </a:solidFill>
              <a:effectLst/>
              <a:latin typeface="Source Sans Pro" panose="020B05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Source Sans Pro" panose="020B0503030403020204" pitchFamily="34" charset="0"/>
              </a:rPr>
              <a:t>Error corrections generally should be made for any year affected in RSI and SI, though the GASB provides a practicability exception if that does not prove possible</a:t>
            </a:r>
          </a:p>
          <a:p>
            <a:endParaRPr lang="en-US" dirty="0"/>
          </a:p>
        </p:txBody>
      </p:sp>
      <p:sp>
        <p:nvSpPr>
          <p:cNvPr id="4" name="Date Placeholder 3"/>
          <p:cNvSpPr>
            <a:spLocks noGrp="1"/>
          </p:cNvSpPr>
          <p:nvPr>
            <p:ph type="dt" idx="1"/>
          </p:nvPr>
        </p:nvSpPr>
        <p:spPr/>
        <p:txBody>
          <a:bodyPr/>
          <a:lstStyle/>
          <a:p>
            <a:r>
              <a:rPr lang="en-US"/>
              <a:t>12/8/2021</a:t>
            </a:r>
          </a:p>
        </p:txBody>
      </p:sp>
      <p:sp>
        <p:nvSpPr>
          <p:cNvPr id="5" name="Slide Number Placeholder 4"/>
          <p:cNvSpPr>
            <a:spLocks noGrp="1"/>
          </p:cNvSpPr>
          <p:nvPr>
            <p:ph type="sldNum" sz="quarter" idx="5"/>
          </p:nvPr>
        </p:nvSpPr>
        <p:spPr/>
        <p:txBody>
          <a:bodyPr/>
          <a:lstStyle/>
          <a:p>
            <a:fld id="{142C7241-D123-CF45-BAE9-0B7AA1D33202}" type="slidenum">
              <a:rPr lang="en-US" smtClean="0"/>
              <a:t>8</a:t>
            </a:fld>
            <a:endParaRPr lang="en-US"/>
          </a:p>
        </p:txBody>
      </p:sp>
    </p:spTree>
    <p:extLst>
      <p:ext uri="{BB962C8B-B14F-4D97-AF65-F5344CB8AC3E}">
        <p14:creationId xmlns:p14="http://schemas.microsoft.com/office/powerpoint/2010/main" val="3798439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r">
              <a:defRPr/>
            </a:lvl1pPr>
          </a:lstStyle>
          <a:p>
            <a:r>
              <a:rPr lang="en-US" dirty="0"/>
              <a:t>CLICK TO EDIT MASTER TITLE STYLE</a:t>
            </a:r>
          </a:p>
        </p:txBody>
      </p:sp>
      <p:sp>
        <p:nvSpPr>
          <p:cNvPr id="3" name="Subtitle 2"/>
          <p:cNvSpPr>
            <a:spLocks noGrp="1"/>
          </p:cNvSpPr>
          <p:nvPr>
            <p:ph type="subTitle" idx="1" hasCustomPrompt="1"/>
          </p:nvPr>
        </p:nvSpPr>
        <p:spPr>
          <a:xfrm>
            <a:off x="2057400" y="3600450"/>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A picture containing diagram&#10;&#10;Description automatically generated">
            <a:extLst>
              <a:ext uri="{FF2B5EF4-FFF2-40B4-BE49-F238E27FC236}">
                <a16:creationId xmlns:a16="http://schemas.microsoft.com/office/drawing/2014/main" id="{EC79CB18-7AB8-4786-8123-1591577BD02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4750" y="5509953"/>
            <a:ext cx="8594499" cy="1180725"/>
          </a:xfrm>
          <a:prstGeom prst="rect">
            <a:avLst/>
          </a:prstGeom>
        </p:spPr>
      </p:pic>
      <p:pic>
        <p:nvPicPr>
          <p:cNvPr id="9" name="Picture 8" descr="A picture containing row, close, control panel&#10;&#10;Description automatically generated">
            <a:extLst>
              <a:ext uri="{FF2B5EF4-FFF2-40B4-BE49-F238E27FC236}">
                <a16:creationId xmlns:a16="http://schemas.microsoft.com/office/drawing/2014/main" id="{B6059532-6D82-470A-AC7D-8DE1E5E53C3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02173" y="174118"/>
            <a:ext cx="2523355" cy="1143000"/>
          </a:xfrm>
          <a:prstGeom prst="rect">
            <a:avLst/>
          </a:prstGeom>
        </p:spPr>
      </p:pic>
    </p:spTree>
    <p:extLst>
      <p:ext uri="{BB962C8B-B14F-4D97-AF65-F5344CB8AC3E}">
        <p14:creationId xmlns:p14="http://schemas.microsoft.com/office/powerpoint/2010/main" val="2562006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E87947D-89D4-48F6-9CF0-2AA08B1132EE}" type="slidenum">
              <a:rPr lang="en-US" altLang="en-US"/>
              <a:pPr/>
              <a:t>‹#›</a:t>
            </a:fld>
            <a:endParaRPr lang="en-US" altLang="en-US" dirty="0"/>
          </a:p>
        </p:txBody>
      </p:sp>
    </p:spTree>
    <p:extLst>
      <p:ext uri="{BB962C8B-B14F-4D97-AF65-F5344CB8AC3E}">
        <p14:creationId xmlns:p14="http://schemas.microsoft.com/office/powerpoint/2010/main" val="366547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070CE15-0656-4393-A3A6-EEA4CBDEEEE8}" type="slidenum">
              <a:rPr lang="en-US" altLang="en-US"/>
              <a:pPr/>
              <a:t>‹#›</a:t>
            </a:fld>
            <a:endParaRPr lang="en-US" altLang="en-US" dirty="0"/>
          </a:p>
        </p:txBody>
      </p:sp>
    </p:spTree>
    <p:extLst>
      <p:ext uri="{BB962C8B-B14F-4D97-AF65-F5344CB8AC3E}">
        <p14:creationId xmlns:p14="http://schemas.microsoft.com/office/powerpoint/2010/main" val="3410572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DD85-94DB-4C2C-A8E0-7C6749EEC59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68D6F0-FCD6-4677-B416-CAC7353A3D2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F2310B-7C5C-46B3-933D-8AE5B6263AE2}"/>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57CB0841-4F5E-43E1-91BB-BC2515ECB627}"/>
              </a:ext>
            </a:extLst>
          </p:cNvPr>
          <p:cNvSpPr>
            <a:spLocks noGrp="1"/>
          </p:cNvSpPr>
          <p:nvPr>
            <p:ph type="sldNum" sz="quarter" idx="12"/>
          </p:nvPr>
        </p:nvSpPr>
        <p:spPr/>
        <p:txBody>
          <a:bodyPr/>
          <a:lstStyle/>
          <a:p>
            <a:fld id="{54F9305D-312D-439D-B965-909DDF6F0F42}" type="slidenum">
              <a:rPr lang="en-US" smtClean="0"/>
              <a:t>‹#›</a:t>
            </a:fld>
            <a:endParaRPr lang="en-US" dirty="0"/>
          </a:p>
        </p:txBody>
      </p:sp>
    </p:spTree>
    <p:extLst>
      <p:ext uri="{BB962C8B-B14F-4D97-AF65-F5344CB8AC3E}">
        <p14:creationId xmlns:p14="http://schemas.microsoft.com/office/powerpoint/2010/main" val="2210960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A4FD-7FA3-465B-A777-ADEDBC22E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7581A5-FEB2-4EB8-BDB7-A2D320D1AA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EBB74-4196-4FB7-8F69-E162BD770227}"/>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F7B79B0D-CBAB-4689-BDED-BB4B606068EC}"/>
              </a:ext>
            </a:extLst>
          </p:cNvPr>
          <p:cNvSpPr>
            <a:spLocks noGrp="1"/>
          </p:cNvSpPr>
          <p:nvPr>
            <p:ph type="sldNum" sz="quarter" idx="12"/>
          </p:nvPr>
        </p:nvSpPr>
        <p:spPr/>
        <p:txBody>
          <a:bodyPr/>
          <a:lstStyle/>
          <a:p>
            <a:fld id="{54F9305D-312D-439D-B965-909DDF6F0F42}" type="slidenum">
              <a:rPr lang="en-US" smtClean="0"/>
              <a:t>‹#›</a:t>
            </a:fld>
            <a:endParaRPr lang="en-US" dirty="0"/>
          </a:p>
        </p:txBody>
      </p:sp>
    </p:spTree>
    <p:extLst>
      <p:ext uri="{BB962C8B-B14F-4D97-AF65-F5344CB8AC3E}">
        <p14:creationId xmlns:p14="http://schemas.microsoft.com/office/powerpoint/2010/main" val="2787080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72FA-0472-4C9A-8A4F-FABDB8FDD54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DFE3CA-C3CB-4D61-8E96-B35EEFBD4BD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D8A267-AAFF-4760-9E7F-5571CF8720DF}"/>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AB7AE300-5279-480E-AC39-8967D269565F}"/>
              </a:ext>
            </a:extLst>
          </p:cNvPr>
          <p:cNvSpPr>
            <a:spLocks noGrp="1"/>
          </p:cNvSpPr>
          <p:nvPr>
            <p:ph type="sldNum" sz="quarter" idx="12"/>
          </p:nvPr>
        </p:nvSpPr>
        <p:spPr/>
        <p:txBody>
          <a:bodyPr/>
          <a:lstStyle/>
          <a:p>
            <a:fld id="{54F9305D-312D-439D-B965-909DDF6F0F42}" type="slidenum">
              <a:rPr lang="en-US" smtClean="0"/>
              <a:t>‹#›</a:t>
            </a:fld>
            <a:endParaRPr lang="en-US" dirty="0"/>
          </a:p>
        </p:txBody>
      </p:sp>
    </p:spTree>
    <p:extLst>
      <p:ext uri="{BB962C8B-B14F-4D97-AF65-F5344CB8AC3E}">
        <p14:creationId xmlns:p14="http://schemas.microsoft.com/office/powerpoint/2010/main" val="3144265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04A3-5BFD-4592-9409-E671B5C35B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9D8670-A7B2-4AA7-914B-C4FB81020C0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4E4490-574B-4DE8-919E-F611D46B5DF1}"/>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548E6F-5A3A-43E5-8CF9-319F06CAD6CD}"/>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C26A3DD6-7242-45F8-875F-321064C56FFE}"/>
              </a:ext>
            </a:extLst>
          </p:cNvPr>
          <p:cNvSpPr>
            <a:spLocks noGrp="1"/>
          </p:cNvSpPr>
          <p:nvPr>
            <p:ph type="sldNum" sz="quarter" idx="12"/>
          </p:nvPr>
        </p:nvSpPr>
        <p:spPr/>
        <p:txBody>
          <a:bodyPr/>
          <a:lstStyle/>
          <a:p>
            <a:fld id="{54F9305D-312D-439D-B965-909DDF6F0F42}" type="slidenum">
              <a:rPr lang="en-US" smtClean="0"/>
              <a:t>‹#›</a:t>
            </a:fld>
            <a:endParaRPr lang="en-US" dirty="0"/>
          </a:p>
        </p:txBody>
      </p:sp>
    </p:spTree>
    <p:extLst>
      <p:ext uri="{BB962C8B-B14F-4D97-AF65-F5344CB8AC3E}">
        <p14:creationId xmlns:p14="http://schemas.microsoft.com/office/powerpoint/2010/main" val="1582981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D521-C6CA-46B9-97EB-51DD7663905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EC76FC-73E4-4E12-AAE1-0028D3AFFCD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741BB5-8894-4E48-B571-68DAFE1B749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6E7A98-45A9-4426-A602-947BF9D0D27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175558-B38C-4453-AF94-3087EB3908A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09E0B4-5FF7-4598-A3C7-6C169203F0A9}"/>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46399FF2-F48D-4239-954A-23AB8AA656F1}"/>
              </a:ext>
            </a:extLst>
          </p:cNvPr>
          <p:cNvSpPr>
            <a:spLocks noGrp="1"/>
          </p:cNvSpPr>
          <p:nvPr>
            <p:ph type="sldNum" sz="quarter" idx="12"/>
          </p:nvPr>
        </p:nvSpPr>
        <p:spPr/>
        <p:txBody>
          <a:bodyPr/>
          <a:lstStyle/>
          <a:p>
            <a:fld id="{54F9305D-312D-439D-B965-909DDF6F0F42}" type="slidenum">
              <a:rPr lang="en-US" smtClean="0"/>
              <a:t>‹#›</a:t>
            </a:fld>
            <a:endParaRPr lang="en-US" dirty="0"/>
          </a:p>
        </p:txBody>
      </p:sp>
    </p:spTree>
    <p:extLst>
      <p:ext uri="{BB962C8B-B14F-4D97-AF65-F5344CB8AC3E}">
        <p14:creationId xmlns:p14="http://schemas.microsoft.com/office/powerpoint/2010/main" val="366271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4E0C-672B-4413-BE00-363863C6BE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C052DA-2A2A-4AAA-B33F-A9054EB8B6FA}"/>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3C0BF2C1-CE9C-4AFB-A0F8-EC1E83F0C4BC}"/>
              </a:ext>
            </a:extLst>
          </p:cNvPr>
          <p:cNvSpPr>
            <a:spLocks noGrp="1"/>
          </p:cNvSpPr>
          <p:nvPr>
            <p:ph type="sldNum" sz="quarter" idx="12"/>
          </p:nvPr>
        </p:nvSpPr>
        <p:spPr/>
        <p:txBody>
          <a:bodyPr/>
          <a:lstStyle/>
          <a:p>
            <a:fld id="{54F9305D-312D-439D-B965-909DDF6F0F42}" type="slidenum">
              <a:rPr lang="en-US" smtClean="0"/>
              <a:t>‹#›</a:t>
            </a:fld>
            <a:endParaRPr lang="en-US" dirty="0"/>
          </a:p>
        </p:txBody>
      </p:sp>
    </p:spTree>
    <p:extLst>
      <p:ext uri="{BB962C8B-B14F-4D97-AF65-F5344CB8AC3E}">
        <p14:creationId xmlns:p14="http://schemas.microsoft.com/office/powerpoint/2010/main" val="331344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F9D80-87A9-412D-B1CD-1723EBFBBC8A}"/>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F5F23FDC-95F8-4CEC-9E9A-3BB82B2A5DCA}"/>
              </a:ext>
            </a:extLst>
          </p:cNvPr>
          <p:cNvSpPr>
            <a:spLocks noGrp="1"/>
          </p:cNvSpPr>
          <p:nvPr>
            <p:ph type="sldNum" sz="quarter" idx="12"/>
          </p:nvPr>
        </p:nvSpPr>
        <p:spPr/>
        <p:txBody>
          <a:bodyPr/>
          <a:lstStyle/>
          <a:p>
            <a:fld id="{54F9305D-312D-439D-B965-909DDF6F0F42}" type="slidenum">
              <a:rPr lang="en-US" smtClean="0"/>
              <a:t>‹#›</a:t>
            </a:fld>
            <a:endParaRPr lang="en-US" dirty="0"/>
          </a:p>
        </p:txBody>
      </p:sp>
    </p:spTree>
    <p:extLst>
      <p:ext uri="{BB962C8B-B14F-4D97-AF65-F5344CB8AC3E}">
        <p14:creationId xmlns:p14="http://schemas.microsoft.com/office/powerpoint/2010/main" val="1684040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026A-B8DF-41FB-B646-B6DC86161A0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F1783E-043C-4128-858E-B9C0D50F2C1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EE58B-542F-4FA2-9277-9A8E20EDC94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A1B1C-AB4D-457A-AE43-AE813721379D}"/>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741912C4-9D71-49BA-9E48-3DF03D1E2642}"/>
              </a:ext>
            </a:extLst>
          </p:cNvPr>
          <p:cNvSpPr>
            <a:spLocks noGrp="1"/>
          </p:cNvSpPr>
          <p:nvPr>
            <p:ph type="sldNum" sz="quarter" idx="12"/>
          </p:nvPr>
        </p:nvSpPr>
        <p:spPr/>
        <p:txBody>
          <a:bodyPr/>
          <a:lstStyle/>
          <a:p>
            <a:fld id="{54F9305D-312D-439D-B965-909DDF6F0F42}" type="slidenum">
              <a:rPr lang="en-US" smtClean="0"/>
              <a:t>‹#›</a:t>
            </a:fld>
            <a:endParaRPr lang="en-US" dirty="0"/>
          </a:p>
        </p:txBody>
      </p:sp>
    </p:spTree>
    <p:extLst>
      <p:ext uri="{BB962C8B-B14F-4D97-AF65-F5344CB8AC3E}">
        <p14:creationId xmlns:p14="http://schemas.microsoft.com/office/powerpoint/2010/main" val="218284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463196"/>
            <a:ext cx="6772514" cy="1143000"/>
          </a:xfrm>
        </p:spPr>
        <p:txBody>
          <a:bodyPr anchor="t"/>
          <a:lstStyle>
            <a:lvl1pPr algn="l">
              <a:lnSpc>
                <a:spcPct val="70000"/>
              </a:lnSpc>
              <a:defRPr b="1">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H="1">
            <a:off x="457200" y="6398649"/>
            <a:ext cx="8229602" cy="0"/>
          </a:xfrm>
          <a:prstGeom prst="line">
            <a:avLst/>
          </a:prstGeom>
          <a:ln>
            <a:solidFill>
              <a:srgbClr val="061944"/>
            </a:solidFill>
          </a:ln>
          <a:effectLst/>
        </p:spPr>
        <p:style>
          <a:lnRef idx="2">
            <a:schemeClr val="accent1"/>
          </a:lnRef>
          <a:fillRef idx="0">
            <a:schemeClr val="accent1"/>
          </a:fillRef>
          <a:effectRef idx="1">
            <a:schemeClr val="accent1"/>
          </a:effectRef>
          <a:fontRef idx="minor">
            <a:schemeClr val="tx1"/>
          </a:fontRef>
        </p:style>
      </p:cxnSp>
      <p:pic>
        <p:nvPicPr>
          <p:cNvPr id="5" name="Picture 4" descr="A picture containing row, close, control panel&#10;&#10;Description automatically generated">
            <a:extLst>
              <a:ext uri="{FF2B5EF4-FFF2-40B4-BE49-F238E27FC236}">
                <a16:creationId xmlns:a16="http://schemas.microsoft.com/office/drawing/2014/main" id="{C2591BD2-5029-4F0C-B3AE-1BCC378658C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602173" y="174118"/>
            <a:ext cx="2523355" cy="1143000"/>
          </a:xfrm>
          <a:prstGeom prst="rect">
            <a:avLst/>
          </a:prstGeom>
        </p:spPr>
      </p:pic>
      <p:sp>
        <p:nvSpPr>
          <p:cNvPr id="9" name="Date Placeholder 8">
            <a:extLst>
              <a:ext uri="{FF2B5EF4-FFF2-40B4-BE49-F238E27FC236}">
                <a16:creationId xmlns:a16="http://schemas.microsoft.com/office/drawing/2014/main" id="{879FD903-9DD4-4786-05F6-5F27EE51F357}"/>
              </a:ext>
            </a:extLst>
          </p:cNvPr>
          <p:cNvSpPr>
            <a:spLocks noGrp="1"/>
          </p:cNvSpPr>
          <p:nvPr>
            <p:ph type="dt" sz="half" idx="10"/>
          </p:nvPr>
        </p:nvSpPr>
        <p:spPr/>
        <p:txBody>
          <a:bodyPr/>
          <a:lstStyle/>
          <a:p>
            <a:pPr>
              <a:defRPr/>
            </a:pPr>
            <a:endParaRPr lang="en-US" dirty="0"/>
          </a:p>
        </p:txBody>
      </p:sp>
      <p:sp>
        <p:nvSpPr>
          <p:cNvPr id="11" name="Slide Number Placeholder 10">
            <a:extLst>
              <a:ext uri="{FF2B5EF4-FFF2-40B4-BE49-F238E27FC236}">
                <a16:creationId xmlns:a16="http://schemas.microsoft.com/office/drawing/2014/main" id="{0B1B95FD-221D-D520-7630-C57A113A2FDD}"/>
              </a:ext>
            </a:extLst>
          </p:cNvPr>
          <p:cNvSpPr>
            <a:spLocks noGrp="1"/>
          </p:cNvSpPr>
          <p:nvPr>
            <p:ph type="sldNum" sz="quarter" idx="12"/>
          </p:nvPr>
        </p:nvSpPr>
        <p:spPr>
          <a:xfrm>
            <a:off x="6553200" y="6336792"/>
            <a:ext cx="2133600" cy="365125"/>
          </a:xfrm>
        </p:spPr>
        <p:txBody>
          <a:bodyPr/>
          <a:lstStyle/>
          <a:p>
            <a:fld id="{2328C319-6E83-6046-A764-7290FC084EF5}" type="slidenum">
              <a:rPr lang="en-US" altLang="en-US" smtClean="0"/>
              <a:t>‹#›</a:t>
            </a:fld>
            <a:endParaRPr lang="en-US" altLang="en-US" dirty="0"/>
          </a:p>
        </p:txBody>
      </p:sp>
    </p:spTree>
    <p:extLst>
      <p:ext uri="{BB962C8B-B14F-4D97-AF65-F5344CB8AC3E}">
        <p14:creationId xmlns:p14="http://schemas.microsoft.com/office/powerpoint/2010/main" val="3410048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92623-16A8-46AF-BFC7-B56C45E25BB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204B39-0F2C-4068-BFAA-9D11D578E3A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DE98E54-ED02-4CCD-8710-2A845B01C2E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675C0D-C50C-4851-9F9C-5D7D68822104}"/>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9538626-64BC-4B10-80DB-5D5FE710B31B}"/>
              </a:ext>
            </a:extLst>
          </p:cNvPr>
          <p:cNvSpPr>
            <a:spLocks noGrp="1"/>
          </p:cNvSpPr>
          <p:nvPr>
            <p:ph type="sldNum" sz="quarter" idx="12"/>
          </p:nvPr>
        </p:nvSpPr>
        <p:spPr/>
        <p:txBody>
          <a:bodyPr/>
          <a:lstStyle/>
          <a:p>
            <a:fld id="{54F9305D-312D-439D-B965-909DDF6F0F42}" type="slidenum">
              <a:rPr lang="en-US" smtClean="0"/>
              <a:t>‹#›</a:t>
            </a:fld>
            <a:endParaRPr lang="en-US" dirty="0"/>
          </a:p>
        </p:txBody>
      </p:sp>
    </p:spTree>
    <p:extLst>
      <p:ext uri="{BB962C8B-B14F-4D97-AF65-F5344CB8AC3E}">
        <p14:creationId xmlns:p14="http://schemas.microsoft.com/office/powerpoint/2010/main" val="1727868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29F3-5330-40C2-9BFF-78835E3728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5E7767-7571-458C-BF83-02A6017E2E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9DFFC-5520-488F-8A2E-274751110CA7}"/>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5D962E5F-7C6C-4F5A-B08E-AB08BA880532}"/>
              </a:ext>
            </a:extLst>
          </p:cNvPr>
          <p:cNvSpPr>
            <a:spLocks noGrp="1"/>
          </p:cNvSpPr>
          <p:nvPr>
            <p:ph type="sldNum" sz="quarter" idx="12"/>
          </p:nvPr>
        </p:nvSpPr>
        <p:spPr/>
        <p:txBody>
          <a:bodyPr/>
          <a:lstStyle/>
          <a:p>
            <a:fld id="{54F9305D-312D-439D-B965-909DDF6F0F42}" type="slidenum">
              <a:rPr lang="en-US" smtClean="0"/>
              <a:t>‹#›</a:t>
            </a:fld>
            <a:endParaRPr lang="en-US" dirty="0"/>
          </a:p>
        </p:txBody>
      </p:sp>
    </p:spTree>
    <p:extLst>
      <p:ext uri="{BB962C8B-B14F-4D97-AF65-F5344CB8AC3E}">
        <p14:creationId xmlns:p14="http://schemas.microsoft.com/office/powerpoint/2010/main" val="3927913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462062-6CA1-4D01-BDBF-1CC5A77A66D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44EBCA-02CC-4C04-83E0-423144160615}"/>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D95E7-0DEC-454B-BDA3-51CB9B64FAB1}"/>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27C59D5B-CE16-4BF6-993C-BA6091575D44}"/>
              </a:ext>
            </a:extLst>
          </p:cNvPr>
          <p:cNvSpPr>
            <a:spLocks noGrp="1"/>
          </p:cNvSpPr>
          <p:nvPr>
            <p:ph type="sldNum" sz="quarter" idx="12"/>
          </p:nvPr>
        </p:nvSpPr>
        <p:spPr/>
        <p:txBody>
          <a:bodyPr/>
          <a:lstStyle/>
          <a:p>
            <a:fld id="{54F9305D-312D-439D-B965-909DDF6F0F42}" type="slidenum">
              <a:rPr lang="en-US" smtClean="0"/>
              <a:t>‹#›</a:t>
            </a:fld>
            <a:endParaRPr lang="en-US" dirty="0"/>
          </a:p>
        </p:txBody>
      </p:sp>
    </p:spTree>
    <p:extLst>
      <p:ext uri="{BB962C8B-B14F-4D97-AF65-F5344CB8AC3E}">
        <p14:creationId xmlns:p14="http://schemas.microsoft.com/office/powerpoint/2010/main" val="309358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08209"/>
            <a:ext cx="7772400" cy="1362075"/>
          </a:xfrm>
        </p:spPr>
        <p:txBody>
          <a:bodyPr anchor="t"/>
          <a:lstStyle>
            <a:lvl1pPr algn="r">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A931FC4-9875-4B34-82C0-AD345A732FC3}" type="slidenum">
              <a:rPr lang="en-US" altLang="en-US"/>
              <a:pPr/>
              <a:t>‹#›</a:t>
            </a:fld>
            <a:endParaRPr lang="en-US" altLang="en-US" dirty="0"/>
          </a:p>
        </p:txBody>
      </p:sp>
      <p:pic>
        <p:nvPicPr>
          <p:cNvPr id="7" name="Picture 6" descr="Footer Landscap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410" y="5405404"/>
            <a:ext cx="8491180" cy="1170213"/>
          </a:xfrm>
          <a:prstGeom prst="rect">
            <a:avLst/>
          </a:prstGeom>
        </p:spPr>
      </p:pic>
    </p:spTree>
    <p:extLst>
      <p:ext uri="{BB962C8B-B14F-4D97-AF65-F5344CB8AC3E}">
        <p14:creationId xmlns:p14="http://schemas.microsoft.com/office/powerpoint/2010/main" val="403835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AF5C7BB9-7CD3-4BA9-A585-94837D910EA5}" type="slidenum">
              <a:rPr lang="en-US" altLang="en-US"/>
              <a:pPr/>
              <a:t>‹#›</a:t>
            </a:fld>
            <a:endParaRPr lang="en-US" altLang="en-US" dirty="0"/>
          </a:p>
        </p:txBody>
      </p:sp>
    </p:spTree>
    <p:extLst>
      <p:ext uri="{BB962C8B-B14F-4D97-AF65-F5344CB8AC3E}">
        <p14:creationId xmlns:p14="http://schemas.microsoft.com/office/powerpoint/2010/main" val="200701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D25A6109-4EA3-4D86-82EF-556BCB49B6A2}" type="slidenum">
              <a:rPr lang="en-US" altLang="en-US"/>
              <a:pPr/>
              <a:t>‹#›</a:t>
            </a:fld>
            <a:endParaRPr lang="en-US" altLang="en-US" dirty="0"/>
          </a:p>
        </p:txBody>
      </p:sp>
    </p:spTree>
    <p:extLst>
      <p:ext uri="{BB962C8B-B14F-4D97-AF65-F5344CB8AC3E}">
        <p14:creationId xmlns:p14="http://schemas.microsoft.com/office/powerpoint/2010/main" val="24367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70000"/>
              </a:lnSpc>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D874F21-CB3D-41A8-BBAE-BD8978FB7505}" type="slidenum">
              <a:rPr lang="en-US" altLang="en-US"/>
              <a:pPr/>
              <a:t>‹#›</a:t>
            </a:fld>
            <a:endParaRPr lang="en-US" altLang="en-US" dirty="0"/>
          </a:p>
        </p:txBody>
      </p:sp>
    </p:spTree>
    <p:extLst>
      <p:ext uri="{BB962C8B-B14F-4D97-AF65-F5344CB8AC3E}">
        <p14:creationId xmlns:p14="http://schemas.microsoft.com/office/powerpoint/2010/main" val="255886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7EE2143F-B654-4070-B12B-176CE4998000}" type="slidenum">
              <a:rPr lang="en-US" altLang="en-US"/>
              <a:pPr/>
              <a:t>‹#›</a:t>
            </a:fld>
            <a:endParaRPr lang="en-US" altLang="en-US" dirty="0"/>
          </a:p>
        </p:txBody>
      </p:sp>
    </p:spTree>
    <p:extLst>
      <p:ext uri="{BB962C8B-B14F-4D97-AF65-F5344CB8AC3E}">
        <p14:creationId xmlns:p14="http://schemas.microsoft.com/office/powerpoint/2010/main" val="314280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15804E2-6CB1-43B0-B1F8-1DFC591A669B}" type="slidenum">
              <a:rPr lang="en-US" altLang="en-US"/>
              <a:pPr/>
              <a:t>‹#›</a:t>
            </a:fld>
            <a:endParaRPr lang="en-US" altLang="en-US" dirty="0"/>
          </a:p>
        </p:txBody>
      </p:sp>
    </p:spTree>
    <p:extLst>
      <p:ext uri="{BB962C8B-B14F-4D97-AF65-F5344CB8AC3E}">
        <p14:creationId xmlns:p14="http://schemas.microsoft.com/office/powerpoint/2010/main" val="79101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8E39BB1-638B-4A14-99AF-58F848E17689}" type="slidenum">
              <a:rPr lang="en-US" altLang="en-US"/>
              <a:pPr/>
              <a:t>‹#›</a:t>
            </a:fld>
            <a:endParaRPr lang="en-US" altLang="en-US" dirty="0"/>
          </a:p>
        </p:txBody>
      </p:sp>
    </p:spTree>
    <p:extLst>
      <p:ext uri="{BB962C8B-B14F-4D97-AF65-F5344CB8AC3E}">
        <p14:creationId xmlns:p14="http://schemas.microsoft.com/office/powerpoint/2010/main" val="142571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264275"/>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0"/>
                <a:cs typeface="+mn-cs"/>
              </a:defRPr>
            </a:lvl1pPr>
          </a:lstStyle>
          <a:p>
            <a:pPr>
              <a:defRPr/>
            </a:pPr>
            <a:endParaRPr lang="en-US" dirty="0"/>
          </a:p>
        </p:txBody>
      </p:sp>
      <p:sp>
        <p:nvSpPr>
          <p:cNvPr id="6" name="Slide Number Placeholder 5"/>
          <p:cNvSpPr>
            <a:spLocks noGrp="1"/>
          </p:cNvSpPr>
          <p:nvPr>
            <p:ph type="sldNum" sz="quarter" idx="4"/>
          </p:nvPr>
        </p:nvSpPr>
        <p:spPr>
          <a:xfrm>
            <a:off x="6553200" y="637336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Calibri" panose="020F0502020204030204" pitchFamily="34" charset="0"/>
              </a:defRPr>
            </a:lvl1pPr>
          </a:lstStyle>
          <a:p>
            <a:fld id="{2328C319-6E83-6046-A764-7290FC084EF5}" type="slidenum">
              <a:rPr lang="en-US" altLang="en-US" smtClean="0"/>
              <a:pPr/>
              <a:t>‹#›</a:t>
            </a:fld>
            <a:endParaRPr lang="en-US" altLang="en-US" dirty="0"/>
          </a:p>
        </p:txBody>
      </p:sp>
      <p:sp>
        <p:nvSpPr>
          <p:cNvPr id="8" name="Rectangle 7"/>
          <p:cNvSpPr/>
          <p:nvPr/>
        </p:nvSpPr>
        <p:spPr>
          <a:xfrm>
            <a:off x="104588" y="137320"/>
            <a:ext cx="8934824" cy="6583361"/>
          </a:xfrm>
          <a:prstGeom prst="rect">
            <a:avLst/>
          </a:prstGeom>
          <a:noFill/>
          <a:ln w="76200" cmpd="sng">
            <a:solidFill>
              <a:srgbClr val="B9781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4284" r:id="rId1"/>
    <p:sldLayoutId id="2147484285"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hdr="0" dt="0"/>
  <p:txStyles>
    <p:titleStyle>
      <a:lvl1pPr algn="l" defTabSz="457200" rtl="0" eaLnBrk="1" fontAlgn="base" hangingPunct="1">
        <a:lnSpc>
          <a:spcPct val="70000"/>
        </a:lnSpc>
        <a:spcBef>
          <a:spcPct val="0"/>
        </a:spcBef>
        <a:spcAft>
          <a:spcPct val="0"/>
        </a:spcAft>
        <a:defRPr sz="4400" kern="1200">
          <a:solidFill>
            <a:srgbClr val="061944"/>
          </a:solidFill>
          <a:latin typeface="Franklin Gothic Medium"/>
          <a:ea typeface="ＭＳ Ｐゴシック" charset="0"/>
          <a:cs typeface="Franklin Gothic Medium"/>
        </a:defRPr>
      </a:lvl1pPr>
      <a:lvl2pPr algn="ctr" defTabSz="457200" rtl="0" eaLnBrk="1" fontAlgn="base" hangingPunct="1">
        <a:spcBef>
          <a:spcPct val="0"/>
        </a:spcBef>
        <a:spcAft>
          <a:spcPct val="0"/>
        </a:spcAft>
        <a:defRPr sz="4400">
          <a:solidFill>
            <a:srgbClr val="061944"/>
          </a:solidFill>
          <a:latin typeface="Franklin Gothic Medium" charset="0"/>
          <a:ea typeface="ＭＳ Ｐゴシック" charset="0"/>
        </a:defRPr>
      </a:lvl2pPr>
      <a:lvl3pPr algn="ctr" defTabSz="457200" rtl="0" eaLnBrk="1" fontAlgn="base" hangingPunct="1">
        <a:spcBef>
          <a:spcPct val="0"/>
        </a:spcBef>
        <a:spcAft>
          <a:spcPct val="0"/>
        </a:spcAft>
        <a:defRPr sz="4400">
          <a:solidFill>
            <a:srgbClr val="061944"/>
          </a:solidFill>
          <a:latin typeface="Franklin Gothic Medium" charset="0"/>
          <a:ea typeface="ＭＳ Ｐゴシック" charset="0"/>
        </a:defRPr>
      </a:lvl3pPr>
      <a:lvl4pPr algn="ctr" defTabSz="457200" rtl="0" eaLnBrk="1" fontAlgn="base" hangingPunct="1">
        <a:spcBef>
          <a:spcPct val="0"/>
        </a:spcBef>
        <a:spcAft>
          <a:spcPct val="0"/>
        </a:spcAft>
        <a:defRPr sz="4400">
          <a:solidFill>
            <a:srgbClr val="061944"/>
          </a:solidFill>
          <a:latin typeface="Franklin Gothic Medium" charset="0"/>
          <a:ea typeface="ＭＳ Ｐゴシック" charset="0"/>
        </a:defRPr>
      </a:lvl4pPr>
      <a:lvl5pPr algn="ctr" defTabSz="457200" rtl="0" eaLnBrk="1" fontAlgn="base" hangingPunct="1">
        <a:spcBef>
          <a:spcPct val="0"/>
        </a:spcBef>
        <a:spcAft>
          <a:spcPct val="0"/>
        </a:spcAft>
        <a:defRPr sz="4400">
          <a:solidFill>
            <a:srgbClr val="061944"/>
          </a:solidFill>
          <a:latin typeface="Franklin Gothic Medium" charset="0"/>
          <a:ea typeface="ＭＳ Ｐゴシック" charset="0"/>
        </a:defRPr>
      </a:lvl5pPr>
      <a:lvl6pPr marL="457200" algn="ctr" defTabSz="457200" rtl="0" eaLnBrk="1" fontAlgn="base" hangingPunct="1">
        <a:spcBef>
          <a:spcPct val="0"/>
        </a:spcBef>
        <a:spcAft>
          <a:spcPct val="0"/>
        </a:spcAft>
        <a:defRPr sz="4400">
          <a:solidFill>
            <a:srgbClr val="061944"/>
          </a:solidFill>
          <a:latin typeface="Franklin Gothic Medium" charset="0"/>
          <a:ea typeface="ＭＳ Ｐゴシック" charset="0"/>
        </a:defRPr>
      </a:lvl6pPr>
      <a:lvl7pPr marL="914400" algn="ctr" defTabSz="457200" rtl="0" eaLnBrk="1" fontAlgn="base" hangingPunct="1">
        <a:spcBef>
          <a:spcPct val="0"/>
        </a:spcBef>
        <a:spcAft>
          <a:spcPct val="0"/>
        </a:spcAft>
        <a:defRPr sz="4400">
          <a:solidFill>
            <a:srgbClr val="061944"/>
          </a:solidFill>
          <a:latin typeface="Franklin Gothic Medium" charset="0"/>
          <a:ea typeface="ＭＳ Ｐゴシック" charset="0"/>
        </a:defRPr>
      </a:lvl7pPr>
      <a:lvl8pPr marL="1371600" algn="ctr" defTabSz="457200" rtl="0" eaLnBrk="1" fontAlgn="base" hangingPunct="1">
        <a:spcBef>
          <a:spcPct val="0"/>
        </a:spcBef>
        <a:spcAft>
          <a:spcPct val="0"/>
        </a:spcAft>
        <a:defRPr sz="4400">
          <a:solidFill>
            <a:srgbClr val="061944"/>
          </a:solidFill>
          <a:latin typeface="Franklin Gothic Medium" charset="0"/>
          <a:ea typeface="ＭＳ Ｐゴシック" charset="0"/>
        </a:defRPr>
      </a:lvl8pPr>
      <a:lvl9pPr marL="1828800" algn="ctr" defTabSz="457200" rtl="0" eaLnBrk="1" fontAlgn="base" hangingPunct="1">
        <a:spcBef>
          <a:spcPct val="0"/>
        </a:spcBef>
        <a:spcAft>
          <a:spcPct val="0"/>
        </a:spcAft>
        <a:defRPr sz="4400">
          <a:solidFill>
            <a:srgbClr val="061944"/>
          </a:solidFill>
          <a:latin typeface="Franklin Gothic Medium" charset="0"/>
          <a:ea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rgbClr val="061944"/>
          </a:solidFill>
          <a:latin typeface="Franklin Gothic Book"/>
          <a:ea typeface="ＭＳ Ｐゴシック" charset="0"/>
          <a:cs typeface="Franklin Gothic Book"/>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061944"/>
          </a:solidFill>
          <a:latin typeface="Franklin Gothic Book"/>
          <a:ea typeface="ＭＳ Ｐゴシック" charset="0"/>
          <a:cs typeface="Franklin Gothic Book"/>
        </a:defRPr>
      </a:lvl2pPr>
      <a:lvl3pPr marL="1143000" indent="-228600" algn="l" defTabSz="457200" rtl="0" eaLnBrk="1" fontAlgn="base" hangingPunct="1">
        <a:spcBef>
          <a:spcPct val="20000"/>
        </a:spcBef>
        <a:spcAft>
          <a:spcPct val="0"/>
        </a:spcAft>
        <a:buFont typeface="Arial" pitchFamily="34" charset="0"/>
        <a:buChar char="•"/>
        <a:defRPr sz="2400" kern="1200">
          <a:solidFill>
            <a:srgbClr val="061944"/>
          </a:solidFill>
          <a:latin typeface="Franklin Gothic Book"/>
          <a:ea typeface="ＭＳ Ｐゴシック" charset="0"/>
          <a:cs typeface="Franklin Gothic Book"/>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061944"/>
          </a:solidFill>
          <a:latin typeface="Franklin Gothic Book"/>
          <a:ea typeface="ＭＳ Ｐゴシック" charset="0"/>
          <a:cs typeface="Franklin Gothic Book"/>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061944"/>
          </a:solidFill>
          <a:latin typeface="Franklin Gothic Book"/>
          <a:ea typeface="ＭＳ Ｐゴシック"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FEE6B4-A4BF-4825-B2B5-EE77E6DB898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352C27-3941-44E8-A911-0CD7F1B9517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6F82B-F3D2-420A-9C4B-4F3251E4CBD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BD7C13F-C41D-43F6-803C-F391DAA96A6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9305D-312D-439D-B965-909DDF6F0F42}" type="slidenum">
              <a:rPr lang="en-US" smtClean="0"/>
              <a:t>‹#›</a:t>
            </a:fld>
            <a:endParaRPr lang="en-US" dirty="0"/>
          </a:p>
        </p:txBody>
      </p:sp>
    </p:spTree>
    <p:extLst>
      <p:ext uri="{BB962C8B-B14F-4D97-AF65-F5344CB8AC3E}">
        <p14:creationId xmlns:p14="http://schemas.microsoft.com/office/powerpoint/2010/main" val="2789018863"/>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lstStyle/>
          <a:p>
            <a:pPr algn="ctr"/>
            <a:r>
              <a:rPr lang="en-US" b="1">
                <a:latin typeface="Calibri"/>
                <a:ea typeface="ＭＳ Ｐゴシック"/>
              </a:rPr>
              <a:t>GASB Update and a Review of the New Data Collection Form</a:t>
            </a:r>
            <a:endParaRPr lang="en-US" b="1" i="1" dirty="0">
              <a:latin typeface="Calibri"/>
            </a:endParaRPr>
          </a:p>
        </p:txBody>
      </p:sp>
      <p:sp>
        <p:nvSpPr>
          <p:cNvPr id="3" name="Title 1"/>
          <p:cNvSpPr txBox="1">
            <a:spLocks/>
          </p:cNvSpPr>
          <p:nvPr/>
        </p:nvSpPr>
        <p:spPr bwMode="auto">
          <a:xfrm>
            <a:off x="685800" y="3112218"/>
            <a:ext cx="7772400" cy="2056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57200" rtl="0" eaLnBrk="1" fontAlgn="base" hangingPunct="1">
              <a:lnSpc>
                <a:spcPct val="70000"/>
              </a:lnSpc>
              <a:spcBef>
                <a:spcPct val="0"/>
              </a:spcBef>
              <a:spcAft>
                <a:spcPct val="0"/>
              </a:spcAft>
              <a:defRPr sz="4400" kern="1200">
                <a:solidFill>
                  <a:srgbClr val="061944"/>
                </a:solidFill>
                <a:latin typeface="Franklin Gothic Medium"/>
                <a:ea typeface="ＭＳ Ｐゴシック" charset="0"/>
                <a:cs typeface="Franklin Gothic Medium"/>
              </a:defRPr>
            </a:lvl1pPr>
            <a:lvl2pPr algn="ctr" defTabSz="457200" rtl="0" eaLnBrk="1" fontAlgn="base" hangingPunct="1">
              <a:spcBef>
                <a:spcPct val="0"/>
              </a:spcBef>
              <a:spcAft>
                <a:spcPct val="0"/>
              </a:spcAft>
              <a:defRPr sz="4400">
                <a:solidFill>
                  <a:srgbClr val="061944"/>
                </a:solidFill>
                <a:latin typeface="Franklin Gothic Medium" charset="0"/>
                <a:ea typeface="ＭＳ Ｐゴシック" charset="0"/>
              </a:defRPr>
            </a:lvl2pPr>
            <a:lvl3pPr algn="ctr" defTabSz="457200" rtl="0" eaLnBrk="1" fontAlgn="base" hangingPunct="1">
              <a:spcBef>
                <a:spcPct val="0"/>
              </a:spcBef>
              <a:spcAft>
                <a:spcPct val="0"/>
              </a:spcAft>
              <a:defRPr sz="4400">
                <a:solidFill>
                  <a:srgbClr val="061944"/>
                </a:solidFill>
                <a:latin typeface="Franklin Gothic Medium" charset="0"/>
                <a:ea typeface="ＭＳ Ｐゴシック" charset="0"/>
              </a:defRPr>
            </a:lvl3pPr>
            <a:lvl4pPr algn="ctr" defTabSz="457200" rtl="0" eaLnBrk="1" fontAlgn="base" hangingPunct="1">
              <a:spcBef>
                <a:spcPct val="0"/>
              </a:spcBef>
              <a:spcAft>
                <a:spcPct val="0"/>
              </a:spcAft>
              <a:defRPr sz="4400">
                <a:solidFill>
                  <a:srgbClr val="061944"/>
                </a:solidFill>
                <a:latin typeface="Franklin Gothic Medium" charset="0"/>
                <a:ea typeface="ＭＳ Ｐゴシック" charset="0"/>
              </a:defRPr>
            </a:lvl4pPr>
            <a:lvl5pPr algn="ctr" defTabSz="457200" rtl="0" eaLnBrk="1" fontAlgn="base" hangingPunct="1">
              <a:spcBef>
                <a:spcPct val="0"/>
              </a:spcBef>
              <a:spcAft>
                <a:spcPct val="0"/>
              </a:spcAft>
              <a:defRPr sz="4400">
                <a:solidFill>
                  <a:srgbClr val="061944"/>
                </a:solidFill>
                <a:latin typeface="Franklin Gothic Medium" charset="0"/>
                <a:ea typeface="ＭＳ Ｐゴシック" charset="0"/>
              </a:defRPr>
            </a:lvl5pPr>
            <a:lvl6pPr marL="457200" algn="ctr" defTabSz="457200" rtl="0" eaLnBrk="1" fontAlgn="base" hangingPunct="1">
              <a:spcBef>
                <a:spcPct val="0"/>
              </a:spcBef>
              <a:spcAft>
                <a:spcPct val="0"/>
              </a:spcAft>
              <a:defRPr sz="4400">
                <a:solidFill>
                  <a:srgbClr val="061944"/>
                </a:solidFill>
                <a:latin typeface="Franklin Gothic Medium" charset="0"/>
                <a:ea typeface="ＭＳ Ｐゴシック" charset="0"/>
              </a:defRPr>
            </a:lvl6pPr>
            <a:lvl7pPr marL="914400" algn="ctr" defTabSz="457200" rtl="0" eaLnBrk="1" fontAlgn="base" hangingPunct="1">
              <a:spcBef>
                <a:spcPct val="0"/>
              </a:spcBef>
              <a:spcAft>
                <a:spcPct val="0"/>
              </a:spcAft>
              <a:defRPr sz="4400">
                <a:solidFill>
                  <a:srgbClr val="061944"/>
                </a:solidFill>
                <a:latin typeface="Franklin Gothic Medium" charset="0"/>
                <a:ea typeface="ＭＳ Ｐゴシック" charset="0"/>
              </a:defRPr>
            </a:lvl7pPr>
            <a:lvl8pPr marL="1371600" algn="ctr" defTabSz="457200" rtl="0" eaLnBrk="1" fontAlgn="base" hangingPunct="1">
              <a:spcBef>
                <a:spcPct val="0"/>
              </a:spcBef>
              <a:spcAft>
                <a:spcPct val="0"/>
              </a:spcAft>
              <a:defRPr sz="4400">
                <a:solidFill>
                  <a:srgbClr val="061944"/>
                </a:solidFill>
                <a:latin typeface="Franklin Gothic Medium" charset="0"/>
                <a:ea typeface="ＭＳ Ｐゴシック" charset="0"/>
              </a:defRPr>
            </a:lvl8pPr>
            <a:lvl9pPr marL="1828800" algn="ctr" defTabSz="457200" rtl="0" eaLnBrk="1" fontAlgn="base" hangingPunct="1">
              <a:spcBef>
                <a:spcPct val="0"/>
              </a:spcBef>
              <a:spcAft>
                <a:spcPct val="0"/>
              </a:spcAft>
              <a:defRPr sz="4400">
                <a:solidFill>
                  <a:srgbClr val="061944"/>
                </a:solidFill>
                <a:latin typeface="Franklin Gothic Medium" charset="0"/>
                <a:ea typeface="ＭＳ Ｐゴシック" charset="0"/>
              </a:defRPr>
            </a:lvl9pPr>
          </a:lstStyle>
          <a:p>
            <a:pPr algn="ctr"/>
            <a:r>
              <a:rPr lang="en-US" sz="2600" dirty="0">
                <a:solidFill>
                  <a:schemeClr val="bg1">
                    <a:lumMod val="65000"/>
                  </a:schemeClr>
                </a:solidFill>
                <a:latin typeface="+mj-lt"/>
              </a:rPr>
              <a:t>ELIZABETH S. KRAUSE, CPA</a:t>
            </a:r>
          </a:p>
          <a:p>
            <a:pPr algn="ctr"/>
            <a:r>
              <a:rPr lang="en-US" sz="2600" dirty="0">
                <a:solidFill>
                  <a:schemeClr val="bg1">
                    <a:lumMod val="65000"/>
                  </a:schemeClr>
                </a:solidFill>
                <a:latin typeface="+mj-lt"/>
              </a:rPr>
              <a:t>JEREMY J. SMITH, CPA</a:t>
            </a:r>
          </a:p>
          <a:p>
            <a:pPr algn="ctr"/>
            <a:endParaRPr lang="en-US" sz="5400" dirty="0">
              <a:solidFill>
                <a:srgbClr val="D0D3D4"/>
              </a:solidFill>
            </a:endParaRPr>
          </a:p>
        </p:txBody>
      </p:sp>
    </p:spTree>
    <p:extLst>
      <p:ext uri="{BB962C8B-B14F-4D97-AF65-F5344CB8AC3E}">
        <p14:creationId xmlns:p14="http://schemas.microsoft.com/office/powerpoint/2010/main" val="242641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64D-0FF8-7C14-BDF4-AEACB1D90F53}"/>
              </a:ext>
            </a:extLst>
          </p:cNvPr>
          <p:cNvSpPr>
            <a:spLocks noGrp="1"/>
          </p:cNvSpPr>
          <p:nvPr>
            <p:ph type="title"/>
          </p:nvPr>
        </p:nvSpPr>
        <p:spPr/>
        <p:txBody>
          <a:bodyPr/>
          <a:lstStyle/>
          <a:p>
            <a:r>
              <a:rPr lang="en-US" dirty="0"/>
              <a:t>Polling Question #1</a:t>
            </a:r>
          </a:p>
        </p:txBody>
      </p:sp>
      <p:sp>
        <p:nvSpPr>
          <p:cNvPr id="3" name="Content Placeholder 2">
            <a:extLst>
              <a:ext uri="{FF2B5EF4-FFF2-40B4-BE49-F238E27FC236}">
                <a16:creationId xmlns:a16="http://schemas.microsoft.com/office/drawing/2014/main" id="{BEF5BF0C-0CA2-52F4-10E3-2381370C1757}"/>
              </a:ext>
            </a:extLst>
          </p:cNvPr>
          <p:cNvSpPr>
            <a:spLocks noGrp="1"/>
          </p:cNvSpPr>
          <p:nvPr>
            <p:ph idx="1"/>
          </p:nvPr>
        </p:nvSpPr>
        <p:spPr/>
        <p:txBody>
          <a:bodyPr/>
          <a:lstStyle/>
          <a:p>
            <a:pPr marL="0" indent="0">
              <a:buNone/>
            </a:pPr>
            <a:r>
              <a:rPr lang="en-US" dirty="0"/>
              <a:t>How many reindeer does Santa have? </a:t>
            </a:r>
          </a:p>
          <a:p>
            <a:pPr marL="514350" indent="-514350">
              <a:buFont typeface="+mj-lt"/>
              <a:buAutoNum type="arabicPeriod"/>
            </a:pPr>
            <a:r>
              <a:rPr lang="en-US" dirty="0"/>
              <a:t>5</a:t>
            </a:r>
          </a:p>
          <a:p>
            <a:pPr marL="514350" indent="-514350">
              <a:buFont typeface="+mj-lt"/>
              <a:buAutoNum type="arabicPeriod"/>
            </a:pPr>
            <a:r>
              <a:rPr lang="en-US" dirty="0"/>
              <a:t>7</a:t>
            </a:r>
          </a:p>
          <a:p>
            <a:pPr marL="514350" indent="-514350">
              <a:buFont typeface="+mj-lt"/>
              <a:buAutoNum type="arabicPeriod"/>
            </a:pPr>
            <a:r>
              <a:rPr lang="en-US" dirty="0"/>
              <a:t>9</a:t>
            </a:r>
          </a:p>
          <a:p>
            <a:pPr marL="514350" indent="-514350">
              <a:buFont typeface="+mj-lt"/>
              <a:buAutoNum type="arabicPeriod"/>
            </a:pPr>
            <a:r>
              <a:rPr lang="en-US" dirty="0"/>
              <a:t>12</a:t>
            </a:r>
          </a:p>
        </p:txBody>
      </p:sp>
      <p:sp>
        <p:nvSpPr>
          <p:cNvPr id="5" name="Slide Number Placeholder 4">
            <a:extLst>
              <a:ext uri="{FF2B5EF4-FFF2-40B4-BE49-F238E27FC236}">
                <a16:creationId xmlns:a16="http://schemas.microsoft.com/office/drawing/2014/main" id="{102C0CCD-46DF-56F4-99BE-FD3C336DC56B}"/>
              </a:ext>
            </a:extLst>
          </p:cNvPr>
          <p:cNvSpPr>
            <a:spLocks noGrp="1"/>
          </p:cNvSpPr>
          <p:nvPr>
            <p:ph type="sldNum" sz="quarter" idx="12"/>
          </p:nvPr>
        </p:nvSpPr>
        <p:spPr/>
        <p:txBody>
          <a:bodyPr/>
          <a:lstStyle/>
          <a:p>
            <a:fld id="{2328C319-6E83-6046-A764-7290FC084EF5}" type="slidenum">
              <a:rPr lang="en-US" altLang="en-US" smtClean="0"/>
              <a:t>9</a:t>
            </a:fld>
            <a:endParaRPr lang="en-US" altLang="en-US" dirty="0"/>
          </a:p>
        </p:txBody>
      </p:sp>
    </p:spTree>
    <p:extLst>
      <p:ext uri="{BB962C8B-B14F-4D97-AF65-F5344CB8AC3E}">
        <p14:creationId xmlns:p14="http://schemas.microsoft.com/office/powerpoint/2010/main" val="2872420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278AE6-81A5-2625-A9B5-E264695A1417}"/>
              </a:ext>
            </a:extLst>
          </p:cNvPr>
          <p:cNvSpPr>
            <a:spLocks noGrp="1"/>
          </p:cNvSpPr>
          <p:nvPr>
            <p:ph idx="1"/>
          </p:nvPr>
        </p:nvSpPr>
        <p:spPr>
          <a:xfrm>
            <a:off x="165100" y="1012372"/>
            <a:ext cx="8851900" cy="5113792"/>
          </a:xfrm>
        </p:spPr>
        <p:txBody>
          <a:bodyPr/>
          <a:lstStyle/>
          <a:p>
            <a:pPr marL="0" lvl="1" indent="0" algn="ctr">
              <a:buNone/>
            </a:pPr>
            <a:endParaRPr lang="en-US" sz="4000" b="1" dirty="0"/>
          </a:p>
          <a:p>
            <a:pPr marL="0" lvl="1" indent="0" algn="ctr">
              <a:buNone/>
            </a:pPr>
            <a:endParaRPr lang="en-US" sz="4000" b="1" dirty="0"/>
          </a:p>
          <a:p>
            <a:pPr marL="0" lvl="1" indent="0" algn="ctr">
              <a:buNone/>
            </a:pPr>
            <a:r>
              <a:rPr lang="en-US" sz="3600" b="1" dirty="0"/>
              <a:t>GASB 101, </a:t>
            </a:r>
            <a:r>
              <a:rPr lang="en-US" sz="3600" b="1" i="1" dirty="0"/>
              <a:t>Compensated Absences </a:t>
            </a:r>
          </a:p>
        </p:txBody>
      </p:sp>
      <p:sp>
        <p:nvSpPr>
          <p:cNvPr id="4" name="Slide Number Placeholder 3">
            <a:extLst>
              <a:ext uri="{FF2B5EF4-FFF2-40B4-BE49-F238E27FC236}">
                <a16:creationId xmlns:a16="http://schemas.microsoft.com/office/drawing/2014/main" id="{FCC1B880-7905-7108-1A26-F810C45991EF}"/>
              </a:ext>
            </a:extLst>
          </p:cNvPr>
          <p:cNvSpPr>
            <a:spLocks noGrp="1"/>
          </p:cNvSpPr>
          <p:nvPr>
            <p:ph type="sldNum" sz="quarter" idx="12"/>
          </p:nvPr>
        </p:nvSpPr>
        <p:spPr/>
        <p:txBody>
          <a:bodyPr/>
          <a:lstStyle/>
          <a:p>
            <a:fld id="{2328C319-6E83-6046-A764-7290FC084EF5}" type="slidenum">
              <a:rPr lang="en-US" altLang="en-US" smtClean="0"/>
              <a:t>10</a:t>
            </a:fld>
            <a:endParaRPr lang="en-US" altLang="en-US" dirty="0"/>
          </a:p>
        </p:txBody>
      </p:sp>
    </p:spTree>
    <p:extLst>
      <p:ext uri="{BB962C8B-B14F-4D97-AF65-F5344CB8AC3E}">
        <p14:creationId xmlns:p14="http://schemas.microsoft.com/office/powerpoint/2010/main" val="1627375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C1F3-13CD-FBF9-5691-0590B8CD5376}"/>
              </a:ext>
            </a:extLst>
          </p:cNvPr>
          <p:cNvSpPr>
            <a:spLocks noGrp="1"/>
          </p:cNvSpPr>
          <p:nvPr>
            <p:ph type="title"/>
          </p:nvPr>
        </p:nvSpPr>
        <p:spPr/>
        <p:txBody>
          <a:bodyPr/>
          <a:lstStyle/>
          <a:p>
            <a:r>
              <a:rPr lang="en-US" dirty="0"/>
              <a:t>GASB 101, </a:t>
            </a:r>
            <a:r>
              <a:rPr lang="en-US" i="1" dirty="0"/>
              <a:t>Compensated Absences</a:t>
            </a:r>
          </a:p>
        </p:txBody>
      </p:sp>
      <p:sp>
        <p:nvSpPr>
          <p:cNvPr id="3" name="Content Placeholder 2">
            <a:extLst>
              <a:ext uri="{FF2B5EF4-FFF2-40B4-BE49-F238E27FC236}">
                <a16:creationId xmlns:a16="http://schemas.microsoft.com/office/drawing/2014/main" id="{D0B21171-49D3-448B-D5DC-1A301AE05AF8}"/>
              </a:ext>
            </a:extLst>
          </p:cNvPr>
          <p:cNvSpPr>
            <a:spLocks noGrp="1"/>
          </p:cNvSpPr>
          <p:nvPr>
            <p:ph idx="1"/>
          </p:nvPr>
        </p:nvSpPr>
        <p:spPr>
          <a:xfrm>
            <a:off x="338667" y="1600200"/>
            <a:ext cx="8477955" cy="4525963"/>
          </a:xfrm>
        </p:spPr>
        <p:txBody>
          <a:bodyPr/>
          <a:lstStyle/>
          <a:p>
            <a:r>
              <a:rPr lang="en-US" sz="2800" dirty="0"/>
              <a:t>GASB 16 – (1992) </a:t>
            </a:r>
          </a:p>
          <a:p>
            <a:r>
              <a:rPr lang="en-US" sz="2800" dirty="0"/>
              <a:t>Effective for years </a:t>
            </a:r>
            <a:r>
              <a:rPr lang="en-US" sz="2800" b="1" dirty="0"/>
              <a:t>beginning after December 15, 2023 </a:t>
            </a:r>
            <a:endParaRPr lang="en-US" sz="2800" dirty="0"/>
          </a:p>
          <a:p>
            <a:r>
              <a:rPr lang="en-US" sz="2800" dirty="0"/>
              <a:t>Compensated absences defined as leave for which employees may receive one or more:</a:t>
            </a:r>
          </a:p>
          <a:p>
            <a:pPr lvl="1"/>
            <a:r>
              <a:rPr lang="en-US" sz="2400" b="1" dirty="0"/>
              <a:t>Cash payments when the leave is used for time off</a:t>
            </a:r>
          </a:p>
          <a:p>
            <a:pPr lvl="1"/>
            <a:r>
              <a:rPr lang="en-US" sz="2400" dirty="0"/>
              <a:t>Other cash payments, such as for unused leave upon termination of employment</a:t>
            </a:r>
          </a:p>
          <a:p>
            <a:pPr lvl="1"/>
            <a:r>
              <a:rPr lang="en-US" sz="2400" dirty="0"/>
              <a:t>Noncash settlements, such as conversion to defined benefit postemployment benefits</a:t>
            </a:r>
          </a:p>
          <a:p>
            <a:pPr lvl="1"/>
            <a:r>
              <a:rPr lang="en-US" sz="2400" dirty="0"/>
              <a:t>Includes vacation, sick time, PTO, holidays, parental leave, bereavement leave, and certain sabbatical leave</a:t>
            </a:r>
          </a:p>
          <a:p>
            <a:pPr lvl="1"/>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AEE165ED-5098-E2FA-C0EF-BA48B3B52527}"/>
              </a:ext>
            </a:extLst>
          </p:cNvPr>
          <p:cNvSpPr>
            <a:spLocks noGrp="1"/>
          </p:cNvSpPr>
          <p:nvPr>
            <p:ph type="sldNum" sz="quarter" idx="12"/>
          </p:nvPr>
        </p:nvSpPr>
        <p:spPr/>
        <p:txBody>
          <a:bodyPr/>
          <a:lstStyle/>
          <a:p>
            <a:fld id="{2328C319-6E83-6046-A764-7290FC084EF5}" type="slidenum">
              <a:rPr lang="en-US" altLang="en-US" smtClean="0"/>
              <a:t>11</a:t>
            </a:fld>
            <a:endParaRPr lang="en-US" altLang="en-US" dirty="0"/>
          </a:p>
        </p:txBody>
      </p:sp>
    </p:spTree>
    <p:extLst>
      <p:ext uri="{BB962C8B-B14F-4D97-AF65-F5344CB8AC3E}">
        <p14:creationId xmlns:p14="http://schemas.microsoft.com/office/powerpoint/2010/main" val="769551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0FBE-B333-9262-5AD9-E98B92B9C6AC}"/>
              </a:ext>
            </a:extLst>
          </p:cNvPr>
          <p:cNvSpPr>
            <a:spLocks noGrp="1"/>
          </p:cNvSpPr>
          <p:nvPr>
            <p:ph type="title"/>
          </p:nvPr>
        </p:nvSpPr>
        <p:spPr/>
        <p:txBody>
          <a:bodyPr/>
          <a:lstStyle/>
          <a:p>
            <a:r>
              <a:rPr lang="en-US" dirty="0"/>
              <a:t>GASB 101, </a:t>
            </a:r>
            <a:r>
              <a:rPr lang="en-US" i="1" dirty="0"/>
              <a:t>Compensated Absences</a:t>
            </a:r>
            <a:endParaRPr lang="en-US" dirty="0"/>
          </a:p>
        </p:txBody>
      </p:sp>
      <p:sp>
        <p:nvSpPr>
          <p:cNvPr id="3" name="Content Placeholder 2">
            <a:extLst>
              <a:ext uri="{FF2B5EF4-FFF2-40B4-BE49-F238E27FC236}">
                <a16:creationId xmlns:a16="http://schemas.microsoft.com/office/drawing/2014/main" id="{87B420A4-9D1A-F969-A62D-F6FDBF5DB30C}"/>
              </a:ext>
            </a:extLst>
          </p:cNvPr>
          <p:cNvSpPr>
            <a:spLocks noGrp="1"/>
          </p:cNvSpPr>
          <p:nvPr>
            <p:ph idx="1"/>
          </p:nvPr>
        </p:nvSpPr>
        <p:spPr>
          <a:xfrm>
            <a:off x="237067" y="1456268"/>
            <a:ext cx="8635999" cy="4669896"/>
          </a:xfrm>
        </p:spPr>
        <p:txBody>
          <a:bodyPr/>
          <a:lstStyle/>
          <a:p>
            <a:r>
              <a:rPr lang="en-US" sz="2800" dirty="0"/>
              <a:t>Other leave (family, military, and jury duty)</a:t>
            </a:r>
          </a:p>
          <a:p>
            <a:pPr lvl="1"/>
            <a:r>
              <a:rPr lang="en-US" sz="2400" dirty="0"/>
              <a:t>Not recognized as a liability until the leave actually commences or is used</a:t>
            </a:r>
          </a:p>
          <a:p>
            <a:r>
              <a:rPr lang="en-US" sz="2800" dirty="0"/>
              <a:t>Unlimited PTO and Holiday – Not accrued</a:t>
            </a:r>
          </a:p>
          <a:p>
            <a:r>
              <a:rPr lang="en-US" sz="2800" dirty="0"/>
              <a:t>Sabbatical leave</a:t>
            </a:r>
          </a:p>
          <a:p>
            <a:pPr lvl="1"/>
            <a:r>
              <a:rPr lang="en-US" sz="2400" dirty="0"/>
              <a:t>Sabbatical leave during which an employee is </a:t>
            </a:r>
            <a:r>
              <a:rPr lang="en-US" sz="2400" b="1" dirty="0"/>
              <a:t>NOT</a:t>
            </a:r>
            <a:r>
              <a:rPr lang="en-US" sz="2400" dirty="0"/>
              <a:t> required to perform any significant duties for the government (unrestricted sabbatical leave) </a:t>
            </a:r>
            <a:r>
              <a:rPr lang="en-US" sz="2400" b="1" dirty="0"/>
              <a:t>IS</a:t>
            </a:r>
            <a:r>
              <a:rPr lang="en-US" sz="2400" dirty="0"/>
              <a:t> </a:t>
            </a:r>
            <a:r>
              <a:rPr lang="en-US" sz="2400" b="1" dirty="0"/>
              <a:t>a compensated absence</a:t>
            </a:r>
            <a:r>
              <a:rPr lang="en-US" sz="2400" dirty="0"/>
              <a:t>. Sabbatical leave during which an employee </a:t>
            </a:r>
            <a:r>
              <a:rPr lang="en-US" sz="2400" b="1" dirty="0"/>
              <a:t>is required to perform duties </a:t>
            </a:r>
            <a:r>
              <a:rPr lang="en-US" sz="2400" dirty="0"/>
              <a:t>of a different nature for the government (for example, research instead of teaching) is </a:t>
            </a:r>
            <a:r>
              <a:rPr lang="en-US" sz="2400" b="1" dirty="0"/>
              <a:t>NOT</a:t>
            </a:r>
            <a:r>
              <a:rPr lang="en-US" sz="2400" dirty="0"/>
              <a:t> a compensated absence</a:t>
            </a:r>
          </a:p>
        </p:txBody>
      </p:sp>
      <p:sp>
        <p:nvSpPr>
          <p:cNvPr id="5" name="Slide Number Placeholder 4">
            <a:extLst>
              <a:ext uri="{FF2B5EF4-FFF2-40B4-BE49-F238E27FC236}">
                <a16:creationId xmlns:a16="http://schemas.microsoft.com/office/drawing/2014/main" id="{9A21D264-96F5-3508-312E-1FE97BB4274C}"/>
              </a:ext>
            </a:extLst>
          </p:cNvPr>
          <p:cNvSpPr>
            <a:spLocks noGrp="1"/>
          </p:cNvSpPr>
          <p:nvPr>
            <p:ph type="sldNum" sz="quarter" idx="12"/>
          </p:nvPr>
        </p:nvSpPr>
        <p:spPr/>
        <p:txBody>
          <a:bodyPr/>
          <a:lstStyle/>
          <a:p>
            <a:fld id="{2328C319-6E83-6046-A764-7290FC084EF5}" type="slidenum">
              <a:rPr lang="en-US" altLang="en-US" smtClean="0"/>
              <a:t>12</a:t>
            </a:fld>
            <a:endParaRPr lang="en-US" altLang="en-US" dirty="0"/>
          </a:p>
        </p:txBody>
      </p:sp>
    </p:spTree>
    <p:extLst>
      <p:ext uri="{BB962C8B-B14F-4D97-AF65-F5344CB8AC3E}">
        <p14:creationId xmlns:p14="http://schemas.microsoft.com/office/powerpoint/2010/main" val="980024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C1F3-13CD-FBF9-5691-0590B8CD5376}"/>
              </a:ext>
            </a:extLst>
          </p:cNvPr>
          <p:cNvSpPr>
            <a:spLocks noGrp="1"/>
          </p:cNvSpPr>
          <p:nvPr>
            <p:ph type="title"/>
          </p:nvPr>
        </p:nvSpPr>
        <p:spPr/>
        <p:txBody>
          <a:bodyPr/>
          <a:lstStyle/>
          <a:p>
            <a:r>
              <a:rPr lang="en-US" dirty="0"/>
              <a:t>GASB 101, </a:t>
            </a:r>
            <a:r>
              <a:rPr lang="en-US" i="1" dirty="0"/>
              <a:t>Compensated Absences</a:t>
            </a:r>
          </a:p>
        </p:txBody>
      </p:sp>
      <p:sp>
        <p:nvSpPr>
          <p:cNvPr id="3" name="Content Placeholder 2">
            <a:extLst>
              <a:ext uri="{FF2B5EF4-FFF2-40B4-BE49-F238E27FC236}">
                <a16:creationId xmlns:a16="http://schemas.microsoft.com/office/drawing/2014/main" id="{D0B21171-49D3-448B-D5DC-1A301AE05AF8}"/>
              </a:ext>
            </a:extLst>
          </p:cNvPr>
          <p:cNvSpPr>
            <a:spLocks noGrp="1"/>
          </p:cNvSpPr>
          <p:nvPr>
            <p:ph idx="1"/>
          </p:nvPr>
        </p:nvSpPr>
        <p:spPr/>
        <p:txBody>
          <a:bodyPr/>
          <a:lstStyle/>
          <a:p>
            <a:r>
              <a:rPr lang="en-US" sz="2800" dirty="0"/>
              <a:t>Leave that has not been used should be recognized as a liability if meets all three criteria below:</a:t>
            </a:r>
          </a:p>
          <a:p>
            <a:pPr lvl="1"/>
            <a:r>
              <a:rPr lang="en-US" sz="2400" dirty="0"/>
              <a:t>The leave is attributable to services already rendered</a:t>
            </a:r>
          </a:p>
          <a:p>
            <a:pPr lvl="1"/>
            <a:r>
              <a:rPr lang="en-US" sz="2400" dirty="0"/>
              <a:t>The leave accumulates</a:t>
            </a:r>
          </a:p>
          <a:p>
            <a:pPr lvl="1"/>
            <a:r>
              <a:rPr lang="en-US" sz="2400" dirty="0"/>
              <a:t>The leave is </a:t>
            </a:r>
            <a:r>
              <a:rPr lang="en-US" sz="2400" b="1" i="1" dirty="0"/>
              <a:t>more likely than not (more than 50%) </a:t>
            </a:r>
            <a:r>
              <a:rPr lang="en-US" sz="2400" b="1" dirty="0"/>
              <a:t>to be used for time off</a:t>
            </a:r>
            <a:r>
              <a:rPr lang="en-US" sz="2400" dirty="0"/>
              <a:t> or otherwise paid in cash or settled through noncash means</a:t>
            </a:r>
          </a:p>
          <a:p>
            <a:r>
              <a:rPr lang="en-US" sz="2800" dirty="0"/>
              <a:t>Governments – Make an assessment to support %</a:t>
            </a:r>
          </a:p>
          <a:p>
            <a:pPr lvl="1"/>
            <a:r>
              <a:rPr lang="en-US" sz="2400" dirty="0"/>
              <a:t>Review employment policies, historical information about leave usage, payments upon termination, and forfeitures of leave </a:t>
            </a:r>
          </a:p>
          <a:p>
            <a:endParaRPr lang="en-US" dirty="0"/>
          </a:p>
        </p:txBody>
      </p:sp>
      <p:sp>
        <p:nvSpPr>
          <p:cNvPr id="5" name="Slide Number Placeholder 4">
            <a:extLst>
              <a:ext uri="{FF2B5EF4-FFF2-40B4-BE49-F238E27FC236}">
                <a16:creationId xmlns:a16="http://schemas.microsoft.com/office/drawing/2014/main" id="{842C2218-EC5E-5A6A-488E-EA2FD9C315B5}"/>
              </a:ext>
            </a:extLst>
          </p:cNvPr>
          <p:cNvSpPr>
            <a:spLocks noGrp="1"/>
          </p:cNvSpPr>
          <p:nvPr>
            <p:ph type="sldNum" sz="quarter" idx="12"/>
          </p:nvPr>
        </p:nvSpPr>
        <p:spPr/>
        <p:txBody>
          <a:bodyPr/>
          <a:lstStyle/>
          <a:p>
            <a:fld id="{2328C319-6E83-6046-A764-7290FC084EF5}" type="slidenum">
              <a:rPr lang="en-US" altLang="en-US" smtClean="0"/>
              <a:t>13</a:t>
            </a:fld>
            <a:endParaRPr lang="en-US" altLang="en-US" dirty="0"/>
          </a:p>
        </p:txBody>
      </p:sp>
    </p:spTree>
    <p:extLst>
      <p:ext uri="{BB962C8B-B14F-4D97-AF65-F5344CB8AC3E}">
        <p14:creationId xmlns:p14="http://schemas.microsoft.com/office/powerpoint/2010/main" val="118601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6892-93AE-0E48-0066-EACBC69AC39B}"/>
              </a:ext>
            </a:extLst>
          </p:cNvPr>
          <p:cNvSpPr>
            <a:spLocks noGrp="1"/>
          </p:cNvSpPr>
          <p:nvPr>
            <p:ph type="title"/>
          </p:nvPr>
        </p:nvSpPr>
        <p:spPr/>
        <p:txBody>
          <a:bodyPr/>
          <a:lstStyle/>
          <a:p>
            <a:r>
              <a:rPr lang="en-US" dirty="0"/>
              <a:t>GASB 101, </a:t>
            </a:r>
            <a:r>
              <a:rPr lang="en-US" i="1" dirty="0"/>
              <a:t>Compensated Absences</a:t>
            </a:r>
            <a:endParaRPr lang="en-US" dirty="0"/>
          </a:p>
        </p:txBody>
      </p:sp>
      <p:pic>
        <p:nvPicPr>
          <p:cNvPr id="6" name="Content Placeholder 5">
            <a:extLst>
              <a:ext uri="{FF2B5EF4-FFF2-40B4-BE49-F238E27FC236}">
                <a16:creationId xmlns:a16="http://schemas.microsoft.com/office/drawing/2014/main" id="{5D9C3CF1-E008-6E62-4165-C6B763DA2CB6}"/>
              </a:ext>
            </a:extLst>
          </p:cNvPr>
          <p:cNvPicPr>
            <a:picLocks noGrp="1" noChangeAspect="1"/>
          </p:cNvPicPr>
          <p:nvPr>
            <p:ph idx="1"/>
          </p:nvPr>
        </p:nvPicPr>
        <p:blipFill>
          <a:blip r:embed="rId2"/>
          <a:stretch>
            <a:fillRect/>
          </a:stretch>
        </p:blipFill>
        <p:spPr>
          <a:xfrm>
            <a:off x="679270" y="1600200"/>
            <a:ext cx="7785462" cy="4525963"/>
          </a:xfrm>
          <a:prstGeom prst="rect">
            <a:avLst/>
          </a:prstGeom>
        </p:spPr>
      </p:pic>
      <p:sp>
        <p:nvSpPr>
          <p:cNvPr id="4" name="Slide Number Placeholder 3">
            <a:extLst>
              <a:ext uri="{FF2B5EF4-FFF2-40B4-BE49-F238E27FC236}">
                <a16:creationId xmlns:a16="http://schemas.microsoft.com/office/drawing/2014/main" id="{5B1FDE0C-3DC2-6CA9-3B30-B4E4CAAB3575}"/>
              </a:ext>
            </a:extLst>
          </p:cNvPr>
          <p:cNvSpPr>
            <a:spLocks noGrp="1"/>
          </p:cNvSpPr>
          <p:nvPr>
            <p:ph type="sldNum" sz="quarter" idx="12"/>
          </p:nvPr>
        </p:nvSpPr>
        <p:spPr/>
        <p:txBody>
          <a:bodyPr/>
          <a:lstStyle/>
          <a:p>
            <a:fld id="{2328C319-6E83-6046-A764-7290FC084EF5}" type="slidenum">
              <a:rPr lang="en-US" altLang="en-US" smtClean="0"/>
              <a:t>14</a:t>
            </a:fld>
            <a:endParaRPr lang="en-US" altLang="en-US" dirty="0"/>
          </a:p>
        </p:txBody>
      </p:sp>
    </p:spTree>
    <p:extLst>
      <p:ext uri="{BB962C8B-B14F-4D97-AF65-F5344CB8AC3E}">
        <p14:creationId xmlns:p14="http://schemas.microsoft.com/office/powerpoint/2010/main" val="690240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C1F3-13CD-FBF9-5691-0590B8CD5376}"/>
              </a:ext>
            </a:extLst>
          </p:cNvPr>
          <p:cNvSpPr>
            <a:spLocks noGrp="1"/>
          </p:cNvSpPr>
          <p:nvPr>
            <p:ph type="title"/>
          </p:nvPr>
        </p:nvSpPr>
        <p:spPr/>
        <p:txBody>
          <a:bodyPr/>
          <a:lstStyle/>
          <a:p>
            <a:r>
              <a:rPr lang="en-US" dirty="0"/>
              <a:t>GASB 101, </a:t>
            </a:r>
            <a:r>
              <a:rPr lang="en-US" i="1" dirty="0"/>
              <a:t>Compensated Absences</a:t>
            </a:r>
          </a:p>
        </p:txBody>
      </p:sp>
      <p:sp>
        <p:nvSpPr>
          <p:cNvPr id="3" name="Content Placeholder 2">
            <a:extLst>
              <a:ext uri="{FF2B5EF4-FFF2-40B4-BE49-F238E27FC236}">
                <a16:creationId xmlns:a16="http://schemas.microsoft.com/office/drawing/2014/main" id="{D0B21171-49D3-448B-D5DC-1A301AE05AF8}"/>
              </a:ext>
            </a:extLst>
          </p:cNvPr>
          <p:cNvSpPr>
            <a:spLocks noGrp="1"/>
          </p:cNvSpPr>
          <p:nvPr>
            <p:ph idx="1"/>
          </p:nvPr>
        </p:nvSpPr>
        <p:spPr>
          <a:xfrm>
            <a:off x="457200" y="1490134"/>
            <a:ext cx="8382000" cy="4636030"/>
          </a:xfrm>
        </p:spPr>
        <p:txBody>
          <a:bodyPr/>
          <a:lstStyle/>
          <a:p>
            <a:r>
              <a:rPr lang="en-US" sz="2800" dirty="0"/>
              <a:t>Leave that is more likely than not to be settled through conversion to defined benefit postemployment benefits </a:t>
            </a:r>
            <a:r>
              <a:rPr lang="en-US" sz="2800" b="1" dirty="0"/>
              <a:t>should not be recognized </a:t>
            </a:r>
            <a:r>
              <a:rPr lang="en-US" sz="2800" dirty="0"/>
              <a:t>as a liability for comp absences</a:t>
            </a:r>
          </a:p>
          <a:p>
            <a:r>
              <a:rPr lang="en-US" sz="2800" dirty="0"/>
              <a:t>Compensated absences to be paid via distribution to an individual account or for a specified purpose, such as towards healthcare premiums, and meeting all other recognition criteria, should be included in the calculated liability for compensated absences</a:t>
            </a:r>
          </a:p>
          <a:p>
            <a:pPr marL="457200" lvl="1" indent="0">
              <a:buNone/>
            </a:pPr>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CA6FC44D-E071-5707-1F85-0E4382E0DB1F}"/>
              </a:ext>
            </a:extLst>
          </p:cNvPr>
          <p:cNvSpPr>
            <a:spLocks noGrp="1"/>
          </p:cNvSpPr>
          <p:nvPr>
            <p:ph type="sldNum" sz="quarter" idx="12"/>
          </p:nvPr>
        </p:nvSpPr>
        <p:spPr/>
        <p:txBody>
          <a:bodyPr/>
          <a:lstStyle/>
          <a:p>
            <a:fld id="{2328C319-6E83-6046-A764-7290FC084EF5}" type="slidenum">
              <a:rPr lang="en-US" altLang="en-US" smtClean="0"/>
              <a:t>15</a:t>
            </a:fld>
            <a:endParaRPr lang="en-US" altLang="en-US" dirty="0"/>
          </a:p>
        </p:txBody>
      </p:sp>
    </p:spTree>
    <p:extLst>
      <p:ext uri="{BB962C8B-B14F-4D97-AF65-F5344CB8AC3E}">
        <p14:creationId xmlns:p14="http://schemas.microsoft.com/office/powerpoint/2010/main" val="2049427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C1F3-13CD-FBF9-5691-0590B8CD5376}"/>
              </a:ext>
            </a:extLst>
          </p:cNvPr>
          <p:cNvSpPr>
            <a:spLocks noGrp="1"/>
          </p:cNvSpPr>
          <p:nvPr>
            <p:ph type="title"/>
          </p:nvPr>
        </p:nvSpPr>
        <p:spPr/>
        <p:txBody>
          <a:bodyPr/>
          <a:lstStyle/>
          <a:p>
            <a:r>
              <a:rPr lang="en-US" dirty="0"/>
              <a:t>GASB 101, </a:t>
            </a:r>
            <a:r>
              <a:rPr lang="en-US" i="1" dirty="0"/>
              <a:t>Compensated Absences</a:t>
            </a:r>
          </a:p>
        </p:txBody>
      </p:sp>
      <p:sp>
        <p:nvSpPr>
          <p:cNvPr id="3" name="Content Placeholder 2">
            <a:extLst>
              <a:ext uri="{FF2B5EF4-FFF2-40B4-BE49-F238E27FC236}">
                <a16:creationId xmlns:a16="http://schemas.microsoft.com/office/drawing/2014/main" id="{D0B21171-49D3-448B-D5DC-1A301AE05AF8}"/>
              </a:ext>
            </a:extLst>
          </p:cNvPr>
          <p:cNvSpPr>
            <a:spLocks noGrp="1"/>
          </p:cNvSpPr>
          <p:nvPr>
            <p:ph idx="1"/>
          </p:nvPr>
        </p:nvSpPr>
        <p:spPr>
          <a:xfrm>
            <a:off x="457199" y="1476022"/>
            <a:ext cx="8229600" cy="4525963"/>
          </a:xfrm>
        </p:spPr>
        <p:txBody>
          <a:bodyPr/>
          <a:lstStyle/>
          <a:p>
            <a:r>
              <a:rPr lang="en-US" sz="2400" dirty="0"/>
              <a:t>Compensated absences should be recognized as liabilities on the government-wide statements for leave that has not been used and leave that has been used but not yet paid or settled</a:t>
            </a:r>
          </a:p>
          <a:p>
            <a:pPr lvl="1"/>
            <a:r>
              <a:rPr lang="en-US" sz="2000" dirty="0"/>
              <a:t>Should include applicable salary-related payments, such as social security and Medicare, but only for portion of leave for which such payment would be required (e.g. time off)</a:t>
            </a:r>
          </a:p>
          <a:p>
            <a:pPr lvl="1"/>
            <a:r>
              <a:rPr lang="en-US" sz="2000" dirty="0"/>
              <a:t>TRS/ERS/PFRS </a:t>
            </a:r>
          </a:p>
          <a:p>
            <a:pPr marL="342900" lvl="2" indent="-342900"/>
            <a:r>
              <a:rPr lang="en-US" dirty="0"/>
              <a:t>Governmental Funds – Recognize current portion </a:t>
            </a:r>
          </a:p>
          <a:p>
            <a:pPr marL="800100" lvl="4" indent="-342900">
              <a:buFont typeface="Arial" pitchFamily="34" charset="0"/>
              <a:buChar char="•"/>
            </a:pPr>
            <a:r>
              <a:rPr lang="en-US" dirty="0"/>
              <a:t>This liability will include payments for unused compensated absences  or leave used not paid for those employees that have obligated themselves to separate from service with the government by fiscal year end and expected to be paid with current resources</a:t>
            </a:r>
          </a:p>
          <a:p>
            <a:pPr lvl="1"/>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E58A0E4B-88A8-7149-3AD6-C329B1C86DCE}"/>
              </a:ext>
            </a:extLst>
          </p:cNvPr>
          <p:cNvSpPr>
            <a:spLocks noGrp="1"/>
          </p:cNvSpPr>
          <p:nvPr>
            <p:ph type="sldNum" sz="quarter" idx="12"/>
          </p:nvPr>
        </p:nvSpPr>
        <p:spPr/>
        <p:txBody>
          <a:bodyPr/>
          <a:lstStyle/>
          <a:p>
            <a:fld id="{2328C319-6E83-6046-A764-7290FC084EF5}" type="slidenum">
              <a:rPr lang="en-US" altLang="en-US" smtClean="0"/>
              <a:t>16</a:t>
            </a:fld>
            <a:endParaRPr lang="en-US" altLang="en-US" dirty="0"/>
          </a:p>
        </p:txBody>
      </p:sp>
    </p:spTree>
    <p:extLst>
      <p:ext uri="{BB962C8B-B14F-4D97-AF65-F5344CB8AC3E}">
        <p14:creationId xmlns:p14="http://schemas.microsoft.com/office/powerpoint/2010/main" val="69804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3104-7AE3-3D39-B8DD-8C24D7484E0A}"/>
              </a:ext>
            </a:extLst>
          </p:cNvPr>
          <p:cNvSpPr>
            <a:spLocks noGrp="1"/>
          </p:cNvSpPr>
          <p:nvPr>
            <p:ph type="title"/>
          </p:nvPr>
        </p:nvSpPr>
        <p:spPr/>
        <p:txBody>
          <a:bodyPr/>
          <a:lstStyle/>
          <a:p>
            <a:r>
              <a:rPr lang="en-US" dirty="0"/>
              <a:t>GASB 101, </a:t>
            </a:r>
            <a:r>
              <a:rPr lang="en-US" i="1" dirty="0"/>
              <a:t>Compensated Absences</a:t>
            </a:r>
            <a:endParaRPr lang="en-US" dirty="0"/>
          </a:p>
        </p:txBody>
      </p:sp>
      <p:sp>
        <p:nvSpPr>
          <p:cNvPr id="3" name="Content Placeholder 2">
            <a:extLst>
              <a:ext uri="{FF2B5EF4-FFF2-40B4-BE49-F238E27FC236}">
                <a16:creationId xmlns:a16="http://schemas.microsoft.com/office/drawing/2014/main" id="{6066D1F4-ABB0-0B93-F3D2-BFB2644084BC}"/>
              </a:ext>
            </a:extLst>
          </p:cNvPr>
          <p:cNvSpPr>
            <a:spLocks noGrp="1"/>
          </p:cNvSpPr>
          <p:nvPr>
            <p:ph idx="1"/>
          </p:nvPr>
        </p:nvSpPr>
        <p:spPr/>
        <p:txBody>
          <a:bodyPr/>
          <a:lstStyle/>
          <a:p>
            <a:r>
              <a:rPr lang="en-US" sz="2800" dirty="0"/>
              <a:t>TRS</a:t>
            </a:r>
            <a:r>
              <a:rPr lang="en-US" sz="2800"/>
              <a:t>/ERS </a:t>
            </a:r>
            <a:endParaRPr lang="en-US" sz="2800" dirty="0"/>
          </a:p>
          <a:p>
            <a:pPr lvl="1"/>
            <a:r>
              <a:rPr lang="en-US" sz="2400" dirty="0"/>
              <a:t>ERS – Per NYSLRS – Payments excluded from retirement contribution and monthly reporting consist of unused personal, sick, and vacation for Tiers 2-6</a:t>
            </a:r>
          </a:p>
          <a:p>
            <a:pPr lvl="1"/>
            <a:r>
              <a:rPr lang="en-US" sz="2400" dirty="0"/>
              <a:t>TRS – per NYSTRS - Payments for unused leave accruals, such as for vacation or personal days, are considered termination payments that must be reported to NYSTRS, regardless of when during a member's career the payments are made</a:t>
            </a:r>
          </a:p>
          <a:p>
            <a:pPr lvl="2"/>
            <a:r>
              <a:rPr lang="en-US" dirty="0"/>
              <a:t>Employers will only be billed on these payments for any Tier 1 member with a date of membership </a:t>
            </a:r>
            <a:r>
              <a:rPr lang="en-US" b="1" dirty="0"/>
              <a:t>prior</a:t>
            </a:r>
            <a:r>
              <a:rPr lang="en-US" dirty="0"/>
              <a:t> to June 17, 1971</a:t>
            </a:r>
          </a:p>
          <a:p>
            <a:endParaRPr lang="en-US" dirty="0"/>
          </a:p>
        </p:txBody>
      </p:sp>
      <p:sp>
        <p:nvSpPr>
          <p:cNvPr id="5" name="Slide Number Placeholder 4">
            <a:extLst>
              <a:ext uri="{FF2B5EF4-FFF2-40B4-BE49-F238E27FC236}">
                <a16:creationId xmlns:a16="http://schemas.microsoft.com/office/drawing/2014/main" id="{23BC05CE-7766-A29B-3978-E416B4E60FB5}"/>
              </a:ext>
            </a:extLst>
          </p:cNvPr>
          <p:cNvSpPr>
            <a:spLocks noGrp="1"/>
          </p:cNvSpPr>
          <p:nvPr>
            <p:ph type="sldNum" sz="quarter" idx="12"/>
          </p:nvPr>
        </p:nvSpPr>
        <p:spPr/>
        <p:txBody>
          <a:bodyPr/>
          <a:lstStyle/>
          <a:p>
            <a:fld id="{2328C319-6E83-6046-A764-7290FC084EF5}" type="slidenum">
              <a:rPr lang="en-US" altLang="en-US" smtClean="0"/>
              <a:t>17</a:t>
            </a:fld>
            <a:endParaRPr lang="en-US" altLang="en-US" dirty="0"/>
          </a:p>
        </p:txBody>
      </p:sp>
    </p:spTree>
    <p:extLst>
      <p:ext uri="{BB962C8B-B14F-4D97-AF65-F5344CB8AC3E}">
        <p14:creationId xmlns:p14="http://schemas.microsoft.com/office/powerpoint/2010/main" val="435919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D0EC-80CD-0DA8-3791-A5C66D8A2E5D}"/>
              </a:ext>
            </a:extLst>
          </p:cNvPr>
          <p:cNvSpPr>
            <a:spLocks noGrp="1"/>
          </p:cNvSpPr>
          <p:nvPr>
            <p:ph type="title"/>
          </p:nvPr>
        </p:nvSpPr>
        <p:spPr/>
        <p:txBody>
          <a:bodyPr/>
          <a:lstStyle/>
          <a:p>
            <a:r>
              <a:rPr lang="en-US" dirty="0"/>
              <a:t>Polling Question #2</a:t>
            </a:r>
          </a:p>
        </p:txBody>
      </p:sp>
      <p:sp>
        <p:nvSpPr>
          <p:cNvPr id="5" name="AutoShape 2" descr="Buffalo Sabres Jersey">
            <a:extLst>
              <a:ext uri="{FF2B5EF4-FFF2-40B4-BE49-F238E27FC236}">
                <a16:creationId xmlns:a16="http://schemas.microsoft.com/office/drawing/2014/main" id="{BC5DDC3D-B6DA-904A-F55F-672FBE109201}"/>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dirty="0"/>
              <a:t>What number does Josh Allen wear?</a:t>
            </a:r>
          </a:p>
          <a:p>
            <a:pPr marL="514350" indent="-514350">
              <a:buFont typeface="+mj-lt"/>
              <a:buAutoNum type="arabicPeriod"/>
            </a:pPr>
            <a:r>
              <a:rPr lang="en-US" dirty="0"/>
              <a:t>5</a:t>
            </a:r>
          </a:p>
          <a:p>
            <a:pPr marL="514350" indent="-514350">
              <a:buFont typeface="+mj-lt"/>
              <a:buAutoNum type="arabicPeriod"/>
            </a:pPr>
            <a:r>
              <a:rPr lang="en-US" dirty="0"/>
              <a:t>7</a:t>
            </a:r>
          </a:p>
          <a:p>
            <a:pPr marL="514350" indent="-514350">
              <a:buFont typeface="+mj-lt"/>
              <a:buAutoNum type="arabicPeriod"/>
            </a:pPr>
            <a:r>
              <a:rPr lang="en-US" dirty="0"/>
              <a:t>12</a:t>
            </a:r>
          </a:p>
          <a:p>
            <a:pPr marL="514350" indent="-514350">
              <a:buFont typeface="+mj-lt"/>
              <a:buAutoNum type="arabicPeriod"/>
            </a:pPr>
            <a:r>
              <a:rPr lang="en-US" dirty="0"/>
              <a:t>17</a:t>
            </a:r>
          </a:p>
          <a:p>
            <a:pPr marL="514350" indent="-514350">
              <a:buFont typeface="+mj-lt"/>
              <a:buAutoNum type="arabicPeriod"/>
            </a:pPr>
            <a:endParaRPr lang="en-US" dirty="0"/>
          </a:p>
          <a:p>
            <a:pPr marL="514350" indent="-51435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D17D060A-9E85-7CAC-8971-C9060F699860}"/>
              </a:ext>
            </a:extLst>
          </p:cNvPr>
          <p:cNvSpPr>
            <a:spLocks noGrp="1"/>
          </p:cNvSpPr>
          <p:nvPr>
            <p:ph type="sldNum" sz="quarter" idx="12"/>
          </p:nvPr>
        </p:nvSpPr>
        <p:spPr/>
        <p:txBody>
          <a:bodyPr/>
          <a:lstStyle/>
          <a:p>
            <a:fld id="{2328C319-6E83-6046-A764-7290FC084EF5}" type="slidenum">
              <a:rPr lang="en-US" altLang="en-US" smtClean="0"/>
              <a:t>18</a:t>
            </a:fld>
            <a:endParaRPr lang="en-US" altLang="en-US" dirty="0"/>
          </a:p>
        </p:txBody>
      </p:sp>
    </p:spTree>
    <p:extLst>
      <p:ext uri="{BB962C8B-B14F-4D97-AF65-F5344CB8AC3E}">
        <p14:creationId xmlns:p14="http://schemas.microsoft.com/office/powerpoint/2010/main" val="199869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23220"/>
            <a:ext cx="8229600" cy="4525963"/>
          </a:xfrm>
        </p:spPr>
        <p:txBody>
          <a:bodyPr/>
          <a:lstStyle/>
          <a:p>
            <a:r>
              <a:rPr lang="en-US" sz="2600" dirty="0">
                <a:latin typeface="+mj-lt"/>
              </a:rPr>
              <a:t>GASB 100, </a:t>
            </a:r>
            <a:r>
              <a:rPr lang="en-US" sz="2600" i="1" dirty="0">
                <a:latin typeface="+mj-lt"/>
              </a:rPr>
              <a:t>Accounting Changes and Error Corrections</a:t>
            </a:r>
          </a:p>
          <a:p>
            <a:r>
              <a:rPr lang="en-US" sz="2600" dirty="0">
                <a:latin typeface="+mj-lt"/>
              </a:rPr>
              <a:t>GASB 101, </a:t>
            </a:r>
            <a:r>
              <a:rPr lang="en-US" sz="2600" i="1" dirty="0">
                <a:latin typeface="+mj-lt"/>
              </a:rPr>
              <a:t>Compensated Absences</a:t>
            </a:r>
          </a:p>
          <a:p>
            <a:r>
              <a:rPr lang="en-US" sz="2600" dirty="0"/>
              <a:t>New Implementation Guidance and Upcoming Technical Plan</a:t>
            </a:r>
          </a:p>
          <a:p>
            <a:r>
              <a:rPr lang="en-US" sz="2600" dirty="0"/>
              <a:t>New Federal Audit Clearinghouse Transition from Census to GSA</a:t>
            </a:r>
          </a:p>
        </p:txBody>
      </p:sp>
      <p:sp>
        <p:nvSpPr>
          <p:cNvPr id="6" name="Title 5"/>
          <p:cNvSpPr>
            <a:spLocks noGrp="1"/>
          </p:cNvSpPr>
          <p:nvPr>
            <p:ph type="title"/>
          </p:nvPr>
        </p:nvSpPr>
        <p:spPr/>
        <p:txBody>
          <a:bodyPr/>
          <a:lstStyle/>
          <a:p>
            <a:pPr algn="just"/>
            <a:r>
              <a:rPr lang="en-US" sz="4000" b="1" dirty="0">
                <a:latin typeface="+mj-lt"/>
              </a:rPr>
              <a:t>AGENDA</a:t>
            </a:r>
          </a:p>
        </p:txBody>
      </p:sp>
      <p:sp>
        <p:nvSpPr>
          <p:cNvPr id="3" name="Slide Number Placeholder 2">
            <a:extLst>
              <a:ext uri="{FF2B5EF4-FFF2-40B4-BE49-F238E27FC236}">
                <a16:creationId xmlns:a16="http://schemas.microsoft.com/office/drawing/2014/main" id="{24615778-64C0-82FB-114E-F6E6044B048E}"/>
              </a:ext>
            </a:extLst>
          </p:cNvPr>
          <p:cNvSpPr>
            <a:spLocks noGrp="1"/>
          </p:cNvSpPr>
          <p:nvPr>
            <p:ph type="sldNum" sz="quarter" idx="12"/>
          </p:nvPr>
        </p:nvSpPr>
        <p:spPr/>
        <p:txBody>
          <a:bodyPr/>
          <a:lstStyle/>
          <a:p>
            <a:fld id="{2328C319-6E83-6046-A764-7290FC084EF5}" type="slidenum">
              <a:rPr lang="en-US" altLang="en-US" smtClean="0"/>
              <a:t>1</a:t>
            </a:fld>
            <a:endParaRPr lang="en-US" altLang="en-US" dirty="0"/>
          </a:p>
        </p:txBody>
      </p:sp>
    </p:spTree>
    <p:extLst>
      <p:ext uri="{BB962C8B-B14F-4D97-AF65-F5344CB8AC3E}">
        <p14:creationId xmlns:p14="http://schemas.microsoft.com/office/powerpoint/2010/main" val="4129612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278AE6-81A5-2625-A9B5-E264695A1417}"/>
              </a:ext>
            </a:extLst>
          </p:cNvPr>
          <p:cNvSpPr>
            <a:spLocks noGrp="1"/>
          </p:cNvSpPr>
          <p:nvPr>
            <p:ph idx="1"/>
          </p:nvPr>
        </p:nvSpPr>
        <p:spPr>
          <a:xfrm>
            <a:off x="165100" y="1012372"/>
            <a:ext cx="8851900" cy="5113792"/>
          </a:xfrm>
        </p:spPr>
        <p:txBody>
          <a:bodyPr/>
          <a:lstStyle/>
          <a:p>
            <a:pPr marL="0" lvl="1" indent="0" algn="ctr">
              <a:buNone/>
            </a:pPr>
            <a:endParaRPr lang="en-US" sz="4000" b="1" dirty="0"/>
          </a:p>
          <a:p>
            <a:pPr marL="0" lvl="1" indent="0" algn="ctr">
              <a:buNone/>
            </a:pPr>
            <a:endParaRPr lang="en-US" sz="4000" b="1" dirty="0"/>
          </a:p>
          <a:p>
            <a:pPr marL="0" marR="0" lvl="1" indent="0" algn="ctr" defTabSz="457200" rtl="0" eaLnBrk="1" fontAlgn="base" latinLnBrk="0" hangingPunct="1">
              <a:lnSpc>
                <a:spcPct val="100000"/>
              </a:lnSpc>
              <a:spcBef>
                <a:spcPct val="20000"/>
              </a:spcBef>
              <a:spcAft>
                <a:spcPct val="0"/>
              </a:spcAft>
              <a:buClrTx/>
              <a:buSzTx/>
              <a:buFont typeface="Arial" pitchFamily="34" charset="0"/>
              <a:buNone/>
              <a:tabLst/>
              <a:defRPr/>
            </a:pPr>
            <a:r>
              <a:rPr kumimoji="0" lang="en-US" sz="3600" b="1" i="0" u="none" strike="noStrike" kern="1200" cap="none" spc="0" normalizeH="0" baseline="0" noProof="0" dirty="0">
                <a:ln>
                  <a:noFill/>
                </a:ln>
                <a:solidFill>
                  <a:srgbClr val="061944"/>
                </a:solidFill>
                <a:effectLst/>
                <a:uLnTx/>
                <a:uFillTx/>
                <a:latin typeface="Calibri"/>
                <a:ea typeface="ＭＳ Ｐゴシック" charset="0"/>
              </a:rPr>
              <a:t>Implementation Guidance and Upcoming Technical Plan</a:t>
            </a:r>
          </a:p>
        </p:txBody>
      </p:sp>
      <p:sp>
        <p:nvSpPr>
          <p:cNvPr id="4" name="Slide Number Placeholder 3">
            <a:extLst>
              <a:ext uri="{FF2B5EF4-FFF2-40B4-BE49-F238E27FC236}">
                <a16:creationId xmlns:a16="http://schemas.microsoft.com/office/drawing/2014/main" id="{1B616C8B-3D04-35D9-6F5E-A881BAEF578C}"/>
              </a:ext>
            </a:extLst>
          </p:cNvPr>
          <p:cNvSpPr>
            <a:spLocks noGrp="1"/>
          </p:cNvSpPr>
          <p:nvPr>
            <p:ph type="sldNum" sz="quarter" idx="12"/>
          </p:nvPr>
        </p:nvSpPr>
        <p:spPr/>
        <p:txBody>
          <a:bodyPr/>
          <a:lstStyle/>
          <a:p>
            <a:fld id="{2328C319-6E83-6046-A764-7290FC084EF5}" type="slidenum">
              <a:rPr lang="en-US" altLang="en-US" smtClean="0"/>
              <a:t>19</a:t>
            </a:fld>
            <a:endParaRPr lang="en-US" altLang="en-US" dirty="0"/>
          </a:p>
        </p:txBody>
      </p:sp>
    </p:spTree>
    <p:extLst>
      <p:ext uri="{BB962C8B-B14F-4D97-AF65-F5344CB8AC3E}">
        <p14:creationId xmlns:p14="http://schemas.microsoft.com/office/powerpoint/2010/main" val="3460061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a:xfrm>
            <a:off x="457201" y="463196"/>
            <a:ext cx="5520689" cy="1143000"/>
          </a:xfrm>
        </p:spPr>
        <p:txBody>
          <a:bodyPr/>
          <a:lstStyle/>
          <a:p>
            <a:r>
              <a:rPr kumimoji="0" lang="en-US" sz="4400" b="1" i="0" u="none" strike="noStrike" kern="1200" cap="none" spc="0" normalizeH="0" baseline="0" noProof="0" dirty="0">
                <a:ln>
                  <a:noFill/>
                </a:ln>
                <a:solidFill>
                  <a:srgbClr val="061944"/>
                </a:solidFill>
                <a:effectLst/>
                <a:uLnTx/>
                <a:uFillTx/>
                <a:latin typeface="Calibri"/>
                <a:ea typeface="ＭＳ Ｐゴシック" charset="0"/>
              </a:rPr>
              <a:t>Implementation Guide No. 2023-1</a:t>
            </a:r>
            <a:endParaRPr lang="en-US" dirty="0"/>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a:xfrm>
            <a:off x="457200" y="1469571"/>
            <a:ext cx="8229600" cy="4656592"/>
          </a:xfrm>
        </p:spPr>
        <p:txBody>
          <a:bodyPr/>
          <a:lstStyle/>
          <a:p>
            <a:r>
              <a:rPr lang="en-US" dirty="0"/>
              <a:t>Lease and SBITA topics (Q&amp;A’s 4.1-4.9; 5.1)</a:t>
            </a:r>
          </a:p>
          <a:p>
            <a:pPr lvl="1"/>
            <a:r>
              <a:rPr lang="en-US" sz="2400" dirty="0"/>
              <a:t>Effective for fiscal years beginning after June 15, 2023 (e.g., fiscal years beginning July 1, 2023, January 1, 2024)</a:t>
            </a:r>
          </a:p>
          <a:p>
            <a:r>
              <a:rPr lang="en-US" dirty="0"/>
              <a:t>Accounting changes and error correction topics (Q&amp;A 4.10)</a:t>
            </a:r>
          </a:p>
          <a:p>
            <a:pPr lvl="1"/>
            <a:r>
              <a:rPr lang="en-US" sz="2400" dirty="0"/>
              <a:t>Implement simultaneously with GASB 100, accounting changes made in fiscal years beginning after June 15, 2023, and reporting period thereafter</a:t>
            </a:r>
            <a:endParaRPr lang="en-US" sz="1800" b="0" i="0" u="none" strike="noStrike" baseline="0" dirty="0">
              <a:solidFill>
                <a:srgbClr val="000000"/>
              </a:solidFill>
              <a:latin typeface="Lato" panose="020F0502020204030203" pitchFamily="34" charset="0"/>
            </a:endParaRPr>
          </a:p>
          <a:p>
            <a:pPr lvl="1"/>
            <a:r>
              <a:rPr lang="en-US" sz="2400" dirty="0"/>
              <a:t>If GASB 100 implemented before IG Update 2023 issued, effective for fiscal years beginning after June 15, 2023, and reporting period thereafter</a:t>
            </a:r>
          </a:p>
          <a:p>
            <a:pPr marR="0" algn="l"/>
            <a:endParaRPr lang="en-US" sz="1800" b="0" i="0" u="none" strike="noStrike" baseline="0" dirty="0">
              <a:solidFill>
                <a:srgbClr val="404040"/>
              </a:solidFill>
              <a:latin typeface="Lato" panose="020F0502020204030203" pitchFamily="34" charset="0"/>
            </a:endParaRPr>
          </a:p>
          <a:p>
            <a:pPr lvl="1"/>
            <a:endParaRPr lang="en-US" sz="2400" dirty="0"/>
          </a:p>
          <a:p>
            <a:pPr marR="0" algn="l"/>
            <a:endParaRPr lang="en-US" sz="1800" b="0" i="0" u="none" strike="noStrike" baseline="0" dirty="0">
              <a:solidFill>
                <a:srgbClr val="404040"/>
              </a:solidFill>
              <a:latin typeface="Lato" panose="020F0502020204030203" pitchFamily="34" charset="0"/>
            </a:endParaRPr>
          </a:p>
          <a:p>
            <a:endParaRPr lang="en-US" dirty="0"/>
          </a:p>
          <a:p>
            <a:endParaRPr lang="en-US" dirty="0"/>
          </a:p>
        </p:txBody>
      </p:sp>
      <p:sp>
        <p:nvSpPr>
          <p:cNvPr id="3" name="Slide Number Placeholder 2">
            <a:extLst>
              <a:ext uri="{FF2B5EF4-FFF2-40B4-BE49-F238E27FC236}">
                <a16:creationId xmlns:a16="http://schemas.microsoft.com/office/drawing/2014/main" id="{7977B4D1-77D0-18D1-028B-6328AD683505}"/>
              </a:ext>
            </a:extLst>
          </p:cNvPr>
          <p:cNvSpPr>
            <a:spLocks noGrp="1"/>
          </p:cNvSpPr>
          <p:nvPr>
            <p:ph type="sldNum" sz="quarter" idx="12"/>
          </p:nvPr>
        </p:nvSpPr>
        <p:spPr/>
        <p:txBody>
          <a:bodyPr/>
          <a:lstStyle/>
          <a:p>
            <a:fld id="{2328C319-6E83-6046-A764-7290FC084EF5}" type="slidenum">
              <a:rPr lang="en-US" altLang="en-US" smtClean="0"/>
              <a:t>20</a:t>
            </a:fld>
            <a:endParaRPr lang="en-US" altLang="en-US" dirty="0"/>
          </a:p>
        </p:txBody>
      </p:sp>
    </p:spTree>
    <p:extLst>
      <p:ext uri="{BB962C8B-B14F-4D97-AF65-F5344CB8AC3E}">
        <p14:creationId xmlns:p14="http://schemas.microsoft.com/office/powerpoint/2010/main" val="2489522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a:xfrm>
            <a:off x="265612" y="190870"/>
            <a:ext cx="7223759" cy="1143000"/>
          </a:xfrm>
        </p:spPr>
        <p:txBody>
          <a:bodyPr/>
          <a:lstStyle/>
          <a:p>
            <a:r>
              <a:rPr kumimoji="0" lang="en-US" sz="4400" b="1" i="0" u="none" strike="noStrike" kern="1200" cap="none" spc="0" normalizeH="0" baseline="0" noProof="0" dirty="0">
                <a:ln>
                  <a:noFill/>
                </a:ln>
                <a:solidFill>
                  <a:srgbClr val="061944"/>
                </a:solidFill>
                <a:effectLst/>
                <a:uLnTx/>
                <a:uFillTx/>
                <a:latin typeface="Calibri"/>
                <a:ea typeface="ＭＳ Ｐゴシック" charset="0"/>
              </a:rPr>
              <a:t>Disclosure and Classification of Certain Capital Assets </a:t>
            </a:r>
            <a:endParaRPr lang="en-US" dirty="0"/>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a:xfrm>
            <a:off x="457200" y="1227909"/>
            <a:ext cx="8229600" cy="4898254"/>
          </a:xfrm>
        </p:spPr>
        <p:txBody>
          <a:bodyPr/>
          <a:lstStyle/>
          <a:p>
            <a:r>
              <a:rPr lang="en-US" dirty="0"/>
              <a:t>No changes proposed to measurement and display of capital assets in financial statements</a:t>
            </a:r>
            <a:endParaRPr lang="en-US" sz="2400" dirty="0"/>
          </a:p>
          <a:p>
            <a:r>
              <a:rPr lang="en-US" dirty="0"/>
              <a:t>Proposes to require separate disclosure of </a:t>
            </a:r>
            <a:r>
              <a:rPr lang="en-US" b="1" dirty="0"/>
              <a:t>intangible</a:t>
            </a:r>
            <a:r>
              <a:rPr lang="en-US" dirty="0"/>
              <a:t> capital assets</a:t>
            </a:r>
          </a:p>
          <a:p>
            <a:r>
              <a:rPr lang="en-US" dirty="0"/>
              <a:t>Proposes to define and require separate disclosure of capital assets </a:t>
            </a:r>
            <a:r>
              <a:rPr lang="en-US" b="1" dirty="0"/>
              <a:t>held for sale</a:t>
            </a:r>
          </a:p>
          <a:p>
            <a:r>
              <a:rPr lang="en-US" dirty="0"/>
              <a:t>Proposed to become effective for fiscal years beginning after June 15, 2025, and all reporting periods thereafter</a:t>
            </a:r>
          </a:p>
          <a:p>
            <a:pPr lvl="1"/>
            <a:r>
              <a:rPr lang="en-US" sz="2000" dirty="0"/>
              <a:t>Retroactive application to first period presented, if practicable</a:t>
            </a:r>
          </a:p>
          <a:p>
            <a:pPr marR="0" algn="l"/>
            <a:endParaRPr lang="en-US" sz="1800" b="0" i="0" u="none" strike="noStrike" baseline="0" dirty="0">
              <a:solidFill>
                <a:srgbClr val="404040"/>
              </a:solidFill>
              <a:latin typeface="Lato" panose="020F0502020204030203" pitchFamily="34" charset="0"/>
            </a:endParaRPr>
          </a:p>
          <a:p>
            <a:pPr lvl="1"/>
            <a:endParaRPr lang="en-US" sz="2400" dirty="0"/>
          </a:p>
          <a:p>
            <a:pPr marR="0" algn="l"/>
            <a:endParaRPr lang="en-US" sz="1800" b="0" i="0" u="none" strike="noStrike" baseline="0" dirty="0">
              <a:solidFill>
                <a:srgbClr val="404040"/>
              </a:solidFill>
              <a:latin typeface="Lato" panose="020F0502020204030203" pitchFamily="34" charset="0"/>
            </a:endParaRPr>
          </a:p>
          <a:p>
            <a:endParaRPr lang="en-US" dirty="0"/>
          </a:p>
          <a:p>
            <a:endParaRPr lang="en-US" dirty="0"/>
          </a:p>
        </p:txBody>
      </p:sp>
      <p:sp>
        <p:nvSpPr>
          <p:cNvPr id="3" name="Slide Number Placeholder 2">
            <a:extLst>
              <a:ext uri="{FF2B5EF4-FFF2-40B4-BE49-F238E27FC236}">
                <a16:creationId xmlns:a16="http://schemas.microsoft.com/office/drawing/2014/main" id="{38D4DB0D-A1A9-CA83-2977-AC4BD504EBF4}"/>
              </a:ext>
            </a:extLst>
          </p:cNvPr>
          <p:cNvSpPr>
            <a:spLocks noGrp="1"/>
          </p:cNvSpPr>
          <p:nvPr>
            <p:ph type="sldNum" sz="quarter" idx="12"/>
          </p:nvPr>
        </p:nvSpPr>
        <p:spPr/>
        <p:txBody>
          <a:bodyPr/>
          <a:lstStyle/>
          <a:p>
            <a:fld id="{2328C319-6E83-6046-A764-7290FC084EF5}" type="slidenum">
              <a:rPr lang="en-US" altLang="en-US" smtClean="0"/>
              <a:t>21</a:t>
            </a:fld>
            <a:endParaRPr lang="en-US" altLang="en-US" dirty="0"/>
          </a:p>
        </p:txBody>
      </p:sp>
    </p:spTree>
    <p:extLst>
      <p:ext uri="{BB962C8B-B14F-4D97-AF65-F5344CB8AC3E}">
        <p14:creationId xmlns:p14="http://schemas.microsoft.com/office/powerpoint/2010/main" val="4032987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Financial Reporting Model Improvements</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p:txBody>
          <a:bodyPr/>
          <a:lstStyle/>
          <a:p>
            <a:r>
              <a:rPr lang="en-US" dirty="0"/>
              <a:t>Proposed improvements to the financial reporting model – statements 34, 35, 37, 41, and 46, and interpretation 6</a:t>
            </a:r>
          </a:p>
          <a:p>
            <a:r>
              <a:rPr lang="en-US" dirty="0"/>
              <a:t>Review of standards for improvement</a:t>
            </a:r>
          </a:p>
          <a:p>
            <a:r>
              <a:rPr lang="en-US" dirty="0"/>
              <a:t>Considered for issuance in early to mid 2024</a:t>
            </a:r>
          </a:p>
          <a:p>
            <a:pPr lvl="1"/>
            <a:endParaRPr lang="en-US" dirty="0"/>
          </a:p>
          <a:p>
            <a:endParaRPr lang="en-US" dirty="0"/>
          </a:p>
        </p:txBody>
      </p:sp>
      <p:sp>
        <p:nvSpPr>
          <p:cNvPr id="3" name="Slide Number Placeholder 2">
            <a:extLst>
              <a:ext uri="{FF2B5EF4-FFF2-40B4-BE49-F238E27FC236}">
                <a16:creationId xmlns:a16="http://schemas.microsoft.com/office/drawing/2014/main" id="{E007E8C2-FB60-E075-B8E9-4E4073B55E1A}"/>
              </a:ext>
            </a:extLst>
          </p:cNvPr>
          <p:cNvSpPr>
            <a:spLocks noGrp="1"/>
          </p:cNvSpPr>
          <p:nvPr>
            <p:ph type="sldNum" sz="quarter" idx="12"/>
          </p:nvPr>
        </p:nvSpPr>
        <p:spPr/>
        <p:txBody>
          <a:bodyPr/>
          <a:lstStyle/>
          <a:p>
            <a:fld id="{2328C319-6E83-6046-A764-7290FC084EF5}" type="slidenum">
              <a:rPr lang="en-US" altLang="en-US" smtClean="0"/>
              <a:t>22</a:t>
            </a:fld>
            <a:endParaRPr lang="en-US" altLang="en-US" dirty="0"/>
          </a:p>
        </p:txBody>
      </p:sp>
    </p:spTree>
    <p:extLst>
      <p:ext uri="{BB962C8B-B14F-4D97-AF65-F5344CB8AC3E}">
        <p14:creationId xmlns:p14="http://schemas.microsoft.com/office/powerpoint/2010/main" val="4098769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Revenue and Expense Recognition</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p:txBody>
          <a:bodyPr/>
          <a:lstStyle/>
          <a:p>
            <a:r>
              <a:rPr lang="en-US" dirty="0"/>
              <a:t>Proposed comprehensive model for recognition of revenues and expenses</a:t>
            </a:r>
          </a:p>
          <a:p>
            <a:r>
              <a:rPr lang="en-US" dirty="0"/>
              <a:t>Guidance for exchange and nonexchange transactions</a:t>
            </a:r>
          </a:p>
          <a:p>
            <a:r>
              <a:rPr lang="en-US" dirty="0"/>
              <a:t>Issuance of an exposure draft considered in early 2025</a:t>
            </a:r>
          </a:p>
          <a:p>
            <a:pPr lvl="1"/>
            <a:endParaRPr lang="en-US" dirty="0"/>
          </a:p>
          <a:p>
            <a:endParaRPr lang="en-US" dirty="0"/>
          </a:p>
        </p:txBody>
      </p:sp>
      <p:sp>
        <p:nvSpPr>
          <p:cNvPr id="3" name="Slide Number Placeholder 2">
            <a:extLst>
              <a:ext uri="{FF2B5EF4-FFF2-40B4-BE49-F238E27FC236}">
                <a16:creationId xmlns:a16="http://schemas.microsoft.com/office/drawing/2014/main" id="{F1DE95BC-E490-352B-181A-A7EDD818BB25}"/>
              </a:ext>
            </a:extLst>
          </p:cNvPr>
          <p:cNvSpPr>
            <a:spLocks noGrp="1"/>
          </p:cNvSpPr>
          <p:nvPr>
            <p:ph type="sldNum" sz="quarter" idx="12"/>
          </p:nvPr>
        </p:nvSpPr>
        <p:spPr/>
        <p:txBody>
          <a:bodyPr/>
          <a:lstStyle/>
          <a:p>
            <a:fld id="{2328C319-6E83-6046-A764-7290FC084EF5}" type="slidenum">
              <a:rPr lang="en-US" altLang="en-US" smtClean="0"/>
              <a:t>23</a:t>
            </a:fld>
            <a:endParaRPr lang="en-US" altLang="en-US" dirty="0"/>
          </a:p>
        </p:txBody>
      </p:sp>
    </p:spTree>
    <p:extLst>
      <p:ext uri="{BB962C8B-B14F-4D97-AF65-F5344CB8AC3E}">
        <p14:creationId xmlns:p14="http://schemas.microsoft.com/office/powerpoint/2010/main" val="2549447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a:xfrm>
            <a:off x="169818" y="463196"/>
            <a:ext cx="6926238" cy="1143000"/>
          </a:xfrm>
        </p:spPr>
        <p:txBody>
          <a:bodyPr/>
          <a:lstStyle/>
          <a:p>
            <a:r>
              <a:rPr lang="en-US" dirty="0"/>
              <a:t>Going Concern Uncertainties and Severe Financial Stress</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a:xfrm>
            <a:off x="457200" y="1606196"/>
            <a:ext cx="8229600" cy="4519967"/>
          </a:xfrm>
        </p:spPr>
        <p:txBody>
          <a:bodyPr/>
          <a:lstStyle/>
          <a:p>
            <a:r>
              <a:rPr lang="en-US" dirty="0"/>
              <a:t>Review of existing standards relating to going concern and address issues related to disclosures regarding such</a:t>
            </a:r>
          </a:p>
          <a:p>
            <a:r>
              <a:rPr lang="en-US" dirty="0"/>
              <a:t>Going concern may not be concern for governments, which hardly go out of business, but users need information regarding governments’ severe financial stress</a:t>
            </a:r>
          </a:p>
          <a:p>
            <a:r>
              <a:rPr lang="en-US" dirty="0"/>
              <a:t>Preliminary views expected in late 2024; exposure draft considered for mid 2026</a:t>
            </a:r>
          </a:p>
          <a:p>
            <a:pPr lvl="1"/>
            <a:endParaRPr lang="en-US" dirty="0"/>
          </a:p>
          <a:p>
            <a:endParaRPr lang="en-US" dirty="0"/>
          </a:p>
        </p:txBody>
      </p:sp>
      <p:sp>
        <p:nvSpPr>
          <p:cNvPr id="3" name="Slide Number Placeholder 2">
            <a:extLst>
              <a:ext uri="{FF2B5EF4-FFF2-40B4-BE49-F238E27FC236}">
                <a16:creationId xmlns:a16="http://schemas.microsoft.com/office/drawing/2014/main" id="{76528D7F-9536-6CFE-CBC8-D9A9A759E5D4}"/>
              </a:ext>
            </a:extLst>
          </p:cNvPr>
          <p:cNvSpPr>
            <a:spLocks noGrp="1"/>
          </p:cNvSpPr>
          <p:nvPr>
            <p:ph type="sldNum" sz="quarter" idx="12"/>
          </p:nvPr>
        </p:nvSpPr>
        <p:spPr/>
        <p:txBody>
          <a:bodyPr/>
          <a:lstStyle/>
          <a:p>
            <a:fld id="{2328C319-6E83-6046-A764-7290FC084EF5}" type="slidenum">
              <a:rPr lang="en-US" altLang="en-US" smtClean="0"/>
              <a:t>24</a:t>
            </a:fld>
            <a:endParaRPr lang="en-US" altLang="en-US" dirty="0"/>
          </a:p>
        </p:txBody>
      </p:sp>
    </p:spTree>
    <p:extLst>
      <p:ext uri="{BB962C8B-B14F-4D97-AF65-F5344CB8AC3E}">
        <p14:creationId xmlns:p14="http://schemas.microsoft.com/office/powerpoint/2010/main" val="1933907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Infrastructure Assets</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a:xfrm>
            <a:off x="457200" y="1337482"/>
            <a:ext cx="8229600" cy="4788682"/>
          </a:xfrm>
        </p:spPr>
        <p:txBody>
          <a:bodyPr/>
          <a:lstStyle/>
          <a:p>
            <a:r>
              <a:rPr lang="en-US" dirty="0"/>
              <a:t>Address issues related to the accounting and financial reporting of infrastructure assets</a:t>
            </a:r>
          </a:p>
          <a:p>
            <a:r>
              <a:rPr lang="en-US" dirty="0"/>
              <a:t>Based on research, all types of stakeholders stated the information about the condition and maintenance costs of infrastructure needs to be improved</a:t>
            </a:r>
          </a:p>
          <a:p>
            <a:r>
              <a:rPr lang="en-US" dirty="0"/>
              <a:t>Preliminary views expected in mid 2024; exposure draft considered for early 2026</a:t>
            </a:r>
          </a:p>
          <a:p>
            <a:pPr lvl="1"/>
            <a:endParaRPr lang="en-US" dirty="0"/>
          </a:p>
          <a:p>
            <a:endParaRPr lang="en-US" dirty="0"/>
          </a:p>
        </p:txBody>
      </p:sp>
      <p:sp>
        <p:nvSpPr>
          <p:cNvPr id="3" name="Slide Number Placeholder 2">
            <a:extLst>
              <a:ext uri="{FF2B5EF4-FFF2-40B4-BE49-F238E27FC236}">
                <a16:creationId xmlns:a16="http://schemas.microsoft.com/office/drawing/2014/main" id="{C594FA67-056A-F6DC-D090-63543D6645B4}"/>
              </a:ext>
            </a:extLst>
          </p:cNvPr>
          <p:cNvSpPr>
            <a:spLocks noGrp="1"/>
          </p:cNvSpPr>
          <p:nvPr>
            <p:ph type="sldNum" sz="quarter" idx="12"/>
          </p:nvPr>
        </p:nvSpPr>
        <p:spPr/>
        <p:txBody>
          <a:bodyPr/>
          <a:lstStyle/>
          <a:p>
            <a:fld id="{2328C319-6E83-6046-A764-7290FC084EF5}" type="slidenum">
              <a:rPr lang="en-US" altLang="en-US" smtClean="0"/>
              <a:t>25</a:t>
            </a:fld>
            <a:endParaRPr lang="en-US" altLang="en-US" dirty="0"/>
          </a:p>
        </p:txBody>
      </p:sp>
    </p:spTree>
    <p:extLst>
      <p:ext uri="{BB962C8B-B14F-4D97-AF65-F5344CB8AC3E}">
        <p14:creationId xmlns:p14="http://schemas.microsoft.com/office/powerpoint/2010/main" val="562499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Certain Risk Disclosures </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a:xfrm>
            <a:off x="457200" y="1282890"/>
            <a:ext cx="8229600" cy="4843273"/>
          </a:xfrm>
        </p:spPr>
        <p:txBody>
          <a:bodyPr/>
          <a:lstStyle/>
          <a:p>
            <a:r>
              <a:rPr lang="en-US" dirty="0"/>
              <a:t>Proposed standards to identify and disclose risks faced by governments</a:t>
            </a:r>
          </a:p>
          <a:p>
            <a:r>
              <a:rPr lang="en-US" dirty="0"/>
              <a:t>Ongoing financial and economic issues prompted stakeholders to ask the GASB to consider what governments should report about some risks they face</a:t>
            </a:r>
          </a:p>
          <a:p>
            <a:r>
              <a:rPr lang="en-US" dirty="0"/>
              <a:t>Exposure draft issued mid 2022; final statement considered for issuance in December 2023</a:t>
            </a:r>
          </a:p>
          <a:p>
            <a:pPr lvl="1"/>
            <a:endParaRPr lang="en-US" dirty="0"/>
          </a:p>
          <a:p>
            <a:endParaRPr lang="en-US" dirty="0"/>
          </a:p>
        </p:txBody>
      </p:sp>
      <p:sp>
        <p:nvSpPr>
          <p:cNvPr id="3" name="Slide Number Placeholder 2">
            <a:extLst>
              <a:ext uri="{FF2B5EF4-FFF2-40B4-BE49-F238E27FC236}">
                <a16:creationId xmlns:a16="http://schemas.microsoft.com/office/drawing/2014/main" id="{AF51D6F0-6429-D894-2B07-6B77CB24776D}"/>
              </a:ext>
            </a:extLst>
          </p:cNvPr>
          <p:cNvSpPr>
            <a:spLocks noGrp="1"/>
          </p:cNvSpPr>
          <p:nvPr>
            <p:ph type="sldNum" sz="quarter" idx="12"/>
          </p:nvPr>
        </p:nvSpPr>
        <p:spPr/>
        <p:txBody>
          <a:bodyPr/>
          <a:lstStyle/>
          <a:p>
            <a:fld id="{2328C319-6E83-6046-A764-7290FC084EF5}" type="slidenum">
              <a:rPr lang="en-US" altLang="en-US" smtClean="0"/>
              <a:t>26</a:t>
            </a:fld>
            <a:endParaRPr lang="en-US" altLang="en-US" dirty="0"/>
          </a:p>
        </p:txBody>
      </p:sp>
    </p:spTree>
    <p:extLst>
      <p:ext uri="{BB962C8B-B14F-4D97-AF65-F5344CB8AC3E}">
        <p14:creationId xmlns:p14="http://schemas.microsoft.com/office/powerpoint/2010/main" val="1210493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Subsequent Events</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a:xfrm>
            <a:off x="457200" y="1282890"/>
            <a:ext cx="8229600" cy="4843273"/>
          </a:xfrm>
        </p:spPr>
        <p:txBody>
          <a:bodyPr/>
          <a:lstStyle/>
          <a:p>
            <a:r>
              <a:rPr lang="en-US" dirty="0"/>
              <a:t>Evaluating existing guidance related to subsequent events and the usefulness of information reported by governments</a:t>
            </a:r>
          </a:p>
          <a:p>
            <a:r>
              <a:rPr lang="en-US" dirty="0"/>
              <a:t>Inconsistent application of existing guidance</a:t>
            </a:r>
          </a:p>
          <a:p>
            <a:r>
              <a:rPr lang="en-US" dirty="0"/>
              <a:t>Added to technical agenda in mid 2023</a:t>
            </a:r>
          </a:p>
          <a:p>
            <a:pPr lvl="1"/>
            <a:endParaRPr lang="en-US" dirty="0"/>
          </a:p>
          <a:p>
            <a:endParaRPr lang="en-US" dirty="0"/>
          </a:p>
        </p:txBody>
      </p:sp>
      <p:sp>
        <p:nvSpPr>
          <p:cNvPr id="3" name="Slide Number Placeholder 2">
            <a:extLst>
              <a:ext uri="{FF2B5EF4-FFF2-40B4-BE49-F238E27FC236}">
                <a16:creationId xmlns:a16="http://schemas.microsoft.com/office/drawing/2014/main" id="{36F637C4-7B0D-A421-495E-99E8B2986940}"/>
              </a:ext>
            </a:extLst>
          </p:cNvPr>
          <p:cNvSpPr>
            <a:spLocks noGrp="1"/>
          </p:cNvSpPr>
          <p:nvPr>
            <p:ph type="sldNum" sz="quarter" idx="12"/>
          </p:nvPr>
        </p:nvSpPr>
        <p:spPr/>
        <p:txBody>
          <a:bodyPr/>
          <a:lstStyle/>
          <a:p>
            <a:fld id="{2328C319-6E83-6046-A764-7290FC084EF5}" type="slidenum">
              <a:rPr lang="en-US" altLang="en-US" smtClean="0"/>
              <a:t>27</a:t>
            </a:fld>
            <a:endParaRPr lang="en-US" altLang="en-US" dirty="0"/>
          </a:p>
        </p:txBody>
      </p:sp>
    </p:spTree>
    <p:extLst>
      <p:ext uri="{BB962C8B-B14F-4D97-AF65-F5344CB8AC3E}">
        <p14:creationId xmlns:p14="http://schemas.microsoft.com/office/powerpoint/2010/main" val="4156004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FB1BA-3143-B26F-95C7-DFA6BF5F68B7}"/>
              </a:ext>
            </a:extLst>
          </p:cNvPr>
          <p:cNvSpPr>
            <a:spLocks noGrp="1"/>
          </p:cNvSpPr>
          <p:nvPr>
            <p:ph type="title"/>
          </p:nvPr>
        </p:nvSpPr>
        <p:spPr/>
        <p:txBody>
          <a:bodyPr/>
          <a:lstStyle/>
          <a:p>
            <a:r>
              <a:rPr lang="en-US" dirty="0"/>
              <a:t>Polling Question #3</a:t>
            </a:r>
          </a:p>
        </p:txBody>
      </p:sp>
      <p:sp>
        <p:nvSpPr>
          <p:cNvPr id="3" name="Content Placeholder 2">
            <a:extLst>
              <a:ext uri="{FF2B5EF4-FFF2-40B4-BE49-F238E27FC236}">
                <a16:creationId xmlns:a16="http://schemas.microsoft.com/office/drawing/2014/main" id="{33E7514D-60CC-2495-3902-8D6EFC7B7D6B}"/>
              </a:ext>
            </a:extLst>
          </p:cNvPr>
          <p:cNvSpPr>
            <a:spLocks noGrp="1"/>
          </p:cNvSpPr>
          <p:nvPr>
            <p:ph idx="1"/>
          </p:nvPr>
        </p:nvSpPr>
        <p:spPr/>
        <p:txBody>
          <a:bodyPr/>
          <a:lstStyle/>
          <a:p>
            <a:pPr marL="0" indent="0">
              <a:buNone/>
            </a:pPr>
            <a:r>
              <a:rPr lang="en-US" dirty="0"/>
              <a:t>How many championships have the Buffalo Bandits won? </a:t>
            </a:r>
          </a:p>
          <a:p>
            <a:pPr marL="514350" indent="-514350">
              <a:buFont typeface="+mj-lt"/>
              <a:buAutoNum type="arabicPeriod"/>
            </a:pPr>
            <a:r>
              <a:rPr lang="en-US" dirty="0"/>
              <a:t>0</a:t>
            </a:r>
          </a:p>
          <a:p>
            <a:pPr marL="514350" indent="-514350">
              <a:buFont typeface="+mj-lt"/>
              <a:buAutoNum type="arabicPeriod"/>
            </a:pPr>
            <a:r>
              <a:rPr lang="en-US" dirty="0"/>
              <a:t>3</a:t>
            </a:r>
          </a:p>
          <a:p>
            <a:pPr marL="514350" indent="-514350">
              <a:buFont typeface="+mj-lt"/>
              <a:buAutoNum type="arabicPeriod"/>
            </a:pPr>
            <a:r>
              <a:rPr lang="en-US" dirty="0"/>
              <a:t>5</a:t>
            </a:r>
          </a:p>
          <a:p>
            <a:pPr marL="514350" indent="-514350">
              <a:buFont typeface="+mj-lt"/>
              <a:buAutoNum type="arabicPeriod"/>
            </a:pPr>
            <a:r>
              <a:rPr lang="en-US" dirty="0"/>
              <a:t>7</a:t>
            </a:r>
          </a:p>
        </p:txBody>
      </p:sp>
      <p:sp>
        <p:nvSpPr>
          <p:cNvPr id="5" name="Slide Number Placeholder 4">
            <a:extLst>
              <a:ext uri="{FF2B5EF4-FFF2-40B4-BE49-F238E27FC236}">
                <a16:creationId xmlns:a16="http://schemas.microsoft.com/office/drawing/2014/main" id="{68D5DDA6-D034-850C-666D-068419BF1342}"/>
              </a:ext>
            </a:extLst>
          </p:cNvPr>
          <p:cNvSpPr>
            <a:spLocks noGrp="1"/>
          </p:cNvSpPr>
          <p:nvPr>
            <p:ph type="sldNum" sz="quarter" idx="12"/>
          </p:nvPr>
        </p:nvSpPr>
        <p:spPr/>
        <p:txBody>
          <a:bodyPr/>
          <a:lstStyle/>
          <a:p>
            <a:fld id="{2328C319-6E83-6046-A764-7290FC084EF5}" type="slidenum">
              <a:rPr lang="en-US" altLang="en-US" smtClean="0"/>
              <a:t>28</a:t>
            </a:fld>
            <a:endParaRPr lang="en-US" altLang="en-US" dirty="0"/>
          </a:p>
        </p:txBody>
      </p:sp>
    </p:spTree>
    <p:extLst>
      <p:ext uri="{BB962C8B-B14F-4D97-AF65-F5344CB8AC3E}">
        <p14:creationId xmlns:p14="http://schemas.microsoft.com/office/powerpoint/2010/main" val="1416920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278AE6-81A5-2625-A9B5-E264695A1417}"/>
              </a:ext>
            </a:extLst>
          </p:cNvPr>
          <p:cNvSpPr>
            <a:spLocks noGrp="1"/>
          </p:cNvSpPr>
          <p:nvPr>
            <p:ph idx="1"/>
          </p:nvPr>
        </p:nvSpPr>
        <p:spPr>
          <a:xfrm>
            <a:off x="165100" y="1012372"/>
            <a:ext cx="8851900" cy="5113792"/>
          </a:xfrm>
        </p:spPr>
        <p:txBody>
          <a:bodyPr/>
          <a:lstStyle/>
          <a:p>
            <a:pPr marL="0" lvl="1" indent="0" algn="ctr">
              <a:buNone/>
            </a:pPr>
            <a:endParaRPr lang="en-US" sz="4000" b="1" dirty="0"/>
          </a:p>
          <a:p>
            <a:pPr marL="0" lvl="1" indent="0" algn="ctr">
              <a:buNone/>
            </a:pPr>
            <a:endParaRPr lang="en-US" sz="4000" b="1" dirty="0"/>
          </a:p>
          <a:p>
            <a:pPr marL="0" lvl="1" indent="0" algn="ctr">
              <a:buNone/>
            </a:pPr>
            <a:r>
              <a:rPr lang="en-US" sz="3600" b="1" dirty="0"/>
              <a:t>GASB 100, </a:t>
            </a:r>
            <a:r>
              <a:rPr lang="en-US" sz="3600" b="1" i="1" dirty="0"/>
              <a:t>Accounting Changes and Error Corrections</a:t>
            </a:r>
          </a:p>
        </p:txBody>
      </p:sp>
      <p:sp>
        <p:nvSpPr>
          <p:cNvPr id="4" name="Slide Number Placeholder 3">
            <a:extLst>
              <a:ext uri="{FF2B5EF4-FFF2-40B4-BE49-F238E27FC236}">
                <a16:creationId xmlns:a16="http://schemas.microsoft.com/office/drawing/2014/main" id="{A9146458-C8F0-312D-1775-EB9C8176C470}"/>
              </a:ext>
            </a:extLst>
          </p:cNvPr>
          <p:cNvSpPr>
            <a:spLocks noGrp="1"/>
          </p:cNvSpPr>
          <p:nvPr>
            <p:ph type="sldNum" sz="quarter" idx="12"/>
          </p:nvPr>
        </p:nvSpPr>
        <p:spPr/>
        <p:txBody>
          <a:bodyPr/>
          <a:lstStyle/>
          <a:p>
            <a:fld id="{2328C319-6E83-6046-A764-7290FC084EF5}" type="slidenum">
              <a:rPr lang="en-US" altLang="en-US" smtClean="0"/>
              <a:t>2</a:t>
            </a:fld>
            <a:endParaRPr lang="en-US" altLang="en-US" dirty="0"/>
          </a:p>
        </p:txBody>
      </p:sp>
    </p:spTree>
    <p:extLst>
      <p:ext uri="{BB962C8B-B14F-4D97-AF65-F5344CB8AC3E}">
        <p14:creationId xmlns:p14="http://schemas.microsoft.com/office/powerpoint/2010/main" val="3106156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278AE6-81A5-2625-A9B5-E264695A1417}"/>
              </a:ext>
            </a:extLst>
          </p:cNvPr>
          <p:cNvSpPr>
            <a:spLocks noGrp="1"/>
          </p:cNvSpPr>
          <p:nvPr>
            <p:ph idx="1"/>
          </p:nvPr>
        </p:nvSpPr>
        <p:spPr>
          <a:xfrm>
            <a:off x="165100" y="1303020"/>
            <a:ext cx="8851900" cy="4823143"/>
          </a:xfrm>
        </p:spPr>
        <p:txBody>
          <a:bodyPr/>
          <a:lstStyle/>
          <a:p>
            <a:pPr marL="0" lvl="1" indent="0" algn="ctr">
              <a:buNone/>
            </a:pPr>
            <a:endParaRPr lang="en-US" sz="4000" b="1" dirty="0"/>
          </a:p>
          <a:p>
            <a:pPr marL="0" lvl="1" indent="0" algn="ctr">
              <a:buNone/>
            </a:pPr>
            <a:endParaRPr lang="en-US" sz="4000" b="1" dirty="0"/>
          </a:p>
          <a:p>
            <a:pPr marL="0" lvl="1" indent="0" algn="ctr">
              <a:buNone/>
            </a:pPr>
            <a:r>
              <a:rPr lang="en-US" sz="4000" b="1" dirty="0"/>
              <a:t>New Federal Audit Clearinghouse</a:t>
            </a:r>
          </a:p>
          <a:p>
            <a:pPr marL="0" lvl="1" indent="0" algn="ctr">
              <a:buNone/>
            </a:pPr>
            <a:r>
              <a:rPr lang="en-US" sz="4000" b="1" dirty="0"/>
              <a:t>Transition from Census to GSA</a:t>
            </a:r>
          </a:p>
        </p:txBody>
      </p:sp>
      <p:sp>
        <p:nvSpPr>
          <p:cNvPr id="4" name="Slide Number Placeholder 3">
            <a:extLst>
              <a:ext uri="{FF2B5EF4-FFF2-40B4-BE49-F238E27FC236}">
                <a16:creationId xmlns:a16="http://schemas.microsoft.com/office/drawing/2014/main" id="{A36C383B-9ABA-6CC6-F017-050D22883B0B}"/>
              </a:ext>
            </a:extLst>
          </p:cNvPr>
          <p:cNvSpPr>
            <a:spLocks noGrp="1"/>
          </p:cNvSpPr>
          <p:nvPr>
            <p:ph type="sldNum" sz="quarter" idx="12"/>
          </p:nvPr>
        </p:nvSpPr>
        <p:spPr/>
        <p:txBody>
          <a:bodyPr/>
          <a:lstStyle/>
          <a:p>
            <a:fld id="{2328C319-6E83-6046-A764-7290FC084EF5}" type="slidenum">
              <a:rPr lang="en-US" altLang="en-US" smtClean="0"/>
              <a:t>29</a:t>
            </a:fld>
            <a:endParaRPr lang="en-US" altLang="en-US" dirty="0"/>
          </a:p>
        </p:txBody>
      </p:sp>
    </p:spTree>
    <p:extLst>
      <p:ext uri="{BB962C8B-B14F-4D97-AF65-F5344CB8AC3E}">
        <p14:creationId xmlns:p14="http://schemas.microsoft.com/office/powerpoint/2010/main" val="3177467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93BD-09D3-D695-BB1D-BC27685D5A10}"/>
              </a:ext>
            </a:extLst>
          </p:cNvPr>
          <p:cNvSpPr>
            <a:spLocks noGrp="1"/>
          </p:cNvSpPr>
          <p:nvPr>
            <p:ph type="title"/>
          </p:nvPr>
        </p:nvSpPr>
        <p:spPr/>
        <p:txBody>
          <a:bodyPr/>
          <a:lstStyle/>
          <a:p>
            <a:r>
              <a:rPr lang="en-US" dirty="0"/>
              <a:t>Federal Audit Clearinghouse (FAC)</a:t>
            </a:r>
          </a:p>
        </p:txBody>
      </p:sp>
      <p:pic>
        <p:nvPicPr>
          <p:cNvPr id="7" name="Content Placeholder 6">
            <a:extLst>
              <a:ext uri="{FF2B5EF4-FFF2-40B4-BE49-F238E27FC236}">
                <a16:creationId xmlns:a16="http://schemas.microsoft.com/office/drawing/2014/main" id="{927E4479-F7C0-6542-7AFD-FA2D6D7F6E93}"/>
              </a:ext>
            </a:extLst>
          </p:cNvPr>
          <p:cNvPicPr>
            <a:picLocks noGrp="1" noChangeAspect="1"/>
          </p:cNvPicPr>
          <p:nvPr>
            <p:ph sz="half" idx="1"/>
          </p:nvPr>
        </p:nvPicPr>
        <p:blipFill>
          <a:blip r:embed="rId3"/>
          <a:stretch>
            <a:fillRect/>
          </a:stretch>
        </p:blipFill>
        <p:spPr>
          <a:xfrm>
            <a:off x="777240" y="1884977"/>
            <a:ext cx="3206198" cy="3088046"/>
          </a:xfrm>
        </p:spPr>
      </p:pic>
      <p:sp>
        <p:nvSpPr>
          <p:cNvPr id="5" name="Content Placeholder 4">
            <a:extLst>
              <a:ext uri="{FF2B5EF4-FFF2-40B4-BE49-F238E27FC236}">
                <a16:creationId xmlns:a16="http://schemas.microsoft.com/office/drawing/2014/main" id="{091207C9-3C3D-BE4F-4090-11C1FC620CB4}"/>
              </a:ext>
            </a:extLst>
          </p:cNvPr>
          <p:cNvSpPr>
            <a:spLocks noGrp="1"/>
          </p:cNvSpPr>
          <p:nvPr>
            <p:ph sz="half" idx="2"/>
          </p:nvPr>
        </p:nvSpPr>
        <p:spPr>
          <a:xfrm>
            <a:off x="4648200" y="1417638"/>
            <a:ext cx="4038600" cy="4708525"/>
          </a:xfrm>
        </p:spPr>
        <p:txBody>
          <a:bodyPr/>
          <a:lstStyle/>
          <a:p>
            <a:r>
              <a:rPr lang="en-US" sz="2400" dirty="0"/>
              <a:t>Triggered when an entity spends $750,000 or more in federal grant funds in a given year</a:t>
            </a:r>
          </a:p>
          <a:p>
            <a:r>
              <a:rPr lang="en-US" sz="2400" dirty="0"/>
              <a:t>A system that the federal grantees and grantors must use to submit and review audit data and resolve audit findings</a:t>
            </a:r>
          </a:p>
          <a:p>
            <a:r>
              <a:rPr lang="en-US" sz="2400" dirty="0"/>
              <a:t>Single point of entry for auditors and grant recipients</a:t>
            </a:r>
          </a:p>
          <a:p>
            <a:pPr marL="0" indent="0">
              <a:buNone/>
            </a:pPr>
            <a:endParaRPr lang="en-US" dirty="0"/>
          </a:p>
          <a:p>
            <a:endParaRPr lang="en-US" dirty="0"/>
          </a:p>
        </p:txBody>
      </p:sp>
      <p:sp>
        <p:nvSpPr>
          <p:cNvPr id="8" name="Slide Number Placeholder 3">
            <a:extLst>
              <a:ext uri="{FF2B5EF4-FFF2-40B4-BE49-F238E27FC236}">
                <a16:creationId xmlns:a16="http://schemas.microsoft.com/office/drawing/2014/main" id="{18AC9BFE-5150-43C1-4900-1FC0F68D8DA4}"/>
              </a:ext>
            </a:extLst>
          </p:cNvPr>
          <p:cNvSpPr>
            <a:spLocks noGrp="1"/>
          </p:cNvSpPr>
          <p:nvPr>
            <p:ph type="sldNum" sz="quarter" idx="12"/>
          </p:nvPr>
        </p:nvSpPr>
        <p:spPr>
          <a:xfrm>
            <a:off x="6553200" y="6336792"/>
            <a:ext cx="2133600" cy="365125"/>
          </a:xfrm>
        </p:spPr>
        <p:txBody>
          <a:bodyPr/>
          <a:lstStyle/>
          <a:p>
            <a:fld id="{2328C319-6E83-6046-A764-7290FC084EF5}" type="slidenum">
              <a:rPr lang="en-US" altLang="en-US" smtClean="0"/>
              <a:t>30</a:t>
            </a:fld>
            <a:endParaRPr lang="en-US" altLang="en-US" dirty="0"/>
          </a:p>
        </p:txBody>
      </p:sp>
    </p:spTree>
    <p:extLst>
      <p:ext uri="{BB962C8B-B14F-4D97-AF65-F5344CB8AC3E}">
        <p14:creationId xmlns:p14="http://schemas.microsoft.com/office/powerpoint/2010/main" val="3840616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a:xfrm>
            <a:off x="457201" y="463196"/>
            <a:ext cx="5520689" cy="1143000"/>
          </a:xfrm>
        </p:spPr>
        <p:txBody>
          <a:bodyPr/>
          <a:lstStyle/>
          <a:p>
            <a:r>
              <a:rPr lang="en-US" dirty="0"/>
              <a:t>FAC Transition</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p:txBody>
          <a:bodyPr/>
          <a:lstStyle/>
          <a:p>
            <a:r>
              <a:rPr lang="en-US" dirty="0"/>
              <a:t>In January 2022, OMB directed that GSA become the Designated Agency for FAC to address long-standing technical debt, relying heavily on American Rescue Plan (ARP) funds</a:t>
            </a:r>
          </a:p>
          <a:p>
            <a:r>
              <a:rPr lang="en-US" dirty="0"/>
              <a:t>On October 2, 2023, GSA launched the FAC Minimum Viable Product (MVP) on a modernized back-end system</a:t>
            </a:r>
          </a:p>
          <a:p>
            <a:endParaRPr lang="en-US" dirty="0"/>
          </a:p>
        </p:txBody>
      </p:sp>
      <p:sp>
        <p:nvSpPr>
          <p:cNvPr id="3" name="Slide Number Placeholder 2">
            <a:extLst>
              <a:ext uri="{FF2B5EF4-FFF2-40B4-BE49-F238E27FC236}">
                <a16:creationId xmlns:a16="http://schemas.microsoft.com/office/drawing/2014/main" id="{075443D8-27BE-020D-9A9F-C522A36A7A46}"/>
              </a:ext>
            </a:extLst>
          </p:cNvPr>
          <p:cNvSpPr>
            <a:spLocks noGrp="1"/>
          </p:cNvSpPr>
          <p:nvPr>
            <p:ph type="sldNum" sz="quarter" idx="12"/>
          </p:nvPr>
        </p:nvSpPr>
        <p:spPr/>
        <p:txBody>
          <a:bodyPr/>
          <a:lstStyle/>
          <a:p>
            <a:fld id="{2328C319-6E83-6046-A764-7290FC084EF5}" type="slidenum">
              <a:rPr lang="en-US" altLang="en-US" smtClean="0"/>
              <a:t>31</a:t>
            </a:fld>
            <a:endParaRPr lang="en-US" altLang="en-US" dirty="0"/>
          </a:p>
        </p:txBody>
      </p:sp>
    </p:spTree>
    <p:extLst>
      <p:ext uri="{BB962C8B-B14F-4D97-AF65-F5344CB8AC3E}">
        <p14:creationId xmlns:p14="http://schemas.microsoft.com/office/powerpoint/2010/main" val="1571055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a:xfrm>
            <a:off x="457201" y="463196"/>
            <a:ext cx="5520689" cy="1143000"/>
          </a:xfrm>
        </p:spPr>
        <p:txBody>
          <a:bodyPr/>
          <a:lstStyle/>
          <a:p>
            <a:r>
              <a:rPr lang="en-US" dirty="0"/>
              <a:t>FAC Transition</a:t>
            </a:r>
          </a:p>
        </p:txBody>
      </p:sp>
      <p:pic>
        <p:nvPicPr>
          <p:cNvPr id="13" name="Picture 12">
            <a:extLst>
              <a:ext uri="{FF2B5EF4-FFF2-40B4-BE49-F238E27FC236}">
                <a16:creationId xmlns:a16="http://schemas.microsoft.com/office/drawing/2014/main" id="{1BA1EDA4-EF61-5B79-C2EC-437467DDF66C}"/>
              </a:ext>
            </a:extLst>
          </p:cNvPr>
          <p:cNvPicPr>
            <a:picLocks noChangeAspect="1"/>
          </p:cNvPicPr>
          <p:nvPr/>
        </p:nvPicPr>
        <p:blipFill>
          <a:blip r:embed="rId2"/>
          <a:stretch>
            <a:fillRect/>
          </a:stretch>
        </p:blipFill>
        <p:spPr>
          <a:xfrm>
            <a:off x="273947" y="1516214"/>
            <a:ext cx="8596105" cy="3825572"/>
          </a:xfrm>
          <a:prstGeom prst="rect">
            <a:avLst/>
          </a:prstGeom>
        </p:spPr>
      </p:pic>
      <p:sp>
        <p:nvSpPr>
          <p:cNvPr id="3" name="Slide Number Placeholder 2">
            <a:extLst>
              <a:ext uri="{FF2B5EF4-FFF2-40B4-BE49-F238E27FC236}">
                <a16:creationId xmlns:a16="http://schemas.microsoft.com/office/drawing/2014/main" id="{A5109256-4E58-553E-F23D-7B18BBAFAA43}"/>
              </a:ext>
            </a:extLst>
          </p:cNvPr>
          <p:cNvSpPr>
            <a:spLocks noGrp="1"/>
          </p:cNvSpPr>
          <p:nvPr>
            <p:ph type="sldNum" sz="quarter" idx="12"/>
          </p:nvPr>
        </p:nvSpPr>
        <p:spPr/>
        <p:txBody>
          <a:bodyPr/>
          <a:lstStyle/>
          <a:p>
            <a:fld id="{2328C319-6E83-6046-A764-7290FC084EF5}" type="slidenum">
              <a:rPr lang="en-US" altLang="en-US" smtClean="0"/>
              <a:t>32</a:t>
            </a:fld>
            <a:endParaRPr lang="en-US" altLang="en-US" dirty="0"/>
          </a:p>
        </p:txBody>
      </p:sp>
    </p:spTree>
    <p:extLst>
      <p:ext uri="{BB962C8B-B14F-4D97-AF65-F5344CB8AC3E}">
        <p14:creationId xmlns:p14="http://schemas.microsoft.com/office/powerpoint/2010/main" val="2836613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a:xfrm>
            <a:off x="457201" y="463196"/>
            <a:ext cx="5520689" cy="1143000"/>
          </a:xfrm>
        </p:spPr>
        <p:txBody>
          <a:bodyPr/>
          <a:lstStyle/>
          <a:p>
            <a:r>
              <a:rPr lang="en-US" dirty="0"/>
              <a:t>Extensions Provided</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p:txBody>
          <a:bodyPr/>
          <a:lstStyle/>
          <a:p>
            <a:r>
              <a:rPr lang="en-US" dirty="0"/>
              <a:t>For fiscal-year ends between January 1, 2023 and September 30, 2023, OMB waived the 30-day requirement in 2 CFR 200.512(1) </a:t>
            </a:r>
          </a:p>
          <a:p>
            <a:r>
              <a:rPr lang="en-US" dirty="0"/>
              <a:t>OMB will consider these audits on time if they are submitted within nine months of their fiscal period end date</a:t>
            </a:r>
          </a:p>
        </p:txBody>
      </p:sp>
      <p:sp>
        <p:nvSpPr>
          <p:cNvPr id="3" name="Slide Number Placeholder 2">
            <a:extLst>
              <a:ext uri="{FF2B5EF4-FFF2-40B4-BE49-F238E27FC236}">
                <a16:creationId xmlns:a16="http://schemas.microsoft.com/office/drawing/2014/main" id="{7F232491-2355-CDCE-C774-88F4848D08C0}"/>
              </a:ext>
            </a:extLst>
          </p:cNvPr>
          <p:cNvSpPr>
            <a:spLocks noGrp="1"/>
          </p:cNvSpPr>
          <p:nvPr>
            <p:ph type="sldNum" sz="quarter" idx="12"/>
          </p:nvPr>
        </p:nvSpPr>
        <p:spPr/>
        <p:txBody>
          <a:bodyPr/>
          <a:lstStyle/>
          <a:p>
            <a:fld id="{2328C319-6E83-6046-A764-7290FC084EF5}" type="slidenum">
              <a:rPr lang="en-US" altLang="en-US" smtClean="0"/>
              <a:t>33</a:t>
            </a:fld>
            <a:endParaRPr lang="en-US" altLang="en-US" dirty="0"/>
          </a:p>
        </p:txBody>
      </p:sp>
    </p:spTree>
    <p:extLst>
      <p:ext uri="{BB962C8B-B14F-4D97-AF65-F5344CB8AC3E}">
        <p14:creationId xmlns:p14="http://schemas.microsoft.com/office/powerpoint/2010/main" val="3237250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a:xfrm>
            <a:off x="457201" y="463196"/>
            <a:ext cx="5520689" cy="1143000"/>
          </a:xfrm>
        </p:spPr>
        <p:txBody>
          <a:bodyPr/>
          <a:lstStyle/>
          <a:p>
            <a:r>
              <a:rPr lang="en-US" dirty="0"/>
              <a:t>Historical Submissions to Census</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a:xfrm>
            <a:off x="457200" y="1600200"/>
            <a:ext cx="8366760" cy="4525963"/>
          </a:xfrm>
        </p:spPr>
        <p:txBody>
          <a:bodyPr/>
          <a:lstStyle/>
          <a:p>
            <a:r>
              <a:rPr lang="en-US" sz="2400" dirty="0"/>
              <a:t>Historical FAC records for FYs 2016-2022 can currently be found on: </a:t>
            </a:r>
            <a:r>
              <a:rPr lang="en-US" sz="2400" u="sng" dirty="0"/>
              <a:t>https://facdissem.census.gov/SearchA133.aspx</a:t>
            </a:r>
          </a:p>
          <a:p>
            <a:endParaRPr lang="en-US" dirty="0"/>
          </a:p>
          <a:p>
            <a:endParaRPr lang="en-US" dirty="0"/>
          </a:p>
        </p:txBody>
      </p:sp>
      <p:pic>
        <p:nvPicPr>
          <p:cNvPr id="3" name="Picture 2">
            <a:extLst>
              <a:ext uri="{FF2B5EF4-FFF2-40B4-BE49-F238E27FC236}">
                <a16:creationId xmlns:a16="http://schemas.microsoft.com/office/drawing/2014/main" id="{6433ED32-BCC8-AD00-008E-A6C8656B84E2}"/>
              </a:ext>
            </a:extLst>
          </p:cNvPr>
          <p:cNvPicPr>
            <a:picLocks noChangeAspect="1"/>
          </p:cNvPicPr>
          <p:nvPr/>
        </p:nvPicPr>
        <p:blipFill>
          <a:blip r:embed="rId2"/>
          <a:stretch>
            <a:fillRect/>
          </a:stretch>
        </p:blipFill>
        <p:spPr>
          <a:xfrm>
            <a:off x="1486131" y="2612309"/>
            <a:ext cx="6171737" cy="3510300"/>
          </a:xfrm>
          <a:prstGeom prst="rect">
            <a:avLst/>
          </a:prstGeom>
        </p:spPr>
      </p:pic>
      <p:sp>
        <p:nvSpPr>
          <p:cNvPr id="4" name="Slide Number Placeholder 3">
            <a:extLst>
              <a:ext uri="{FF2B5EF4-FFF2-40B4-BE49-F238E27FC236}">
                <a16:creationId xmlns:a16="http://schemas.microsoft.com/office/drawing/2014/main" id="{E3ABB3C1-46C7-810A-CFB8-72577A8D750F}"/>
              </a:ext>
            </a:extLst>
          </p:cNvPr>
          <p:cNvSpPr>
            <a:spLocks noGrp="1"/>
          </p:cNvSpPr>
          <p:nvPr>
            <p:ph type="sldNum" sz="quarter" idx="12"/>
          </p:nvPr>
        </p:nvSpPr>
        <p:spPr/>
        <p:txBody>
          <a:bodyPr/>
          <a:lstStyle/>
          <a:p>
            <a:fld id="{2328C319-6E83-6046-A764-7290FC084EF5}" type="slidenum">
              <a:rPr lang="en-US" altLang="en-US" smtClean="0"/>
              <a:t>34</a:t>
            </a:fld>
            <a:endParaRPr lang="en-US" altLang="en-US" dirty="0"/>
          </a:p>
        </p:txBody>
      </p:sp>
    </p:spTree>
    <p:extLst>
      <p:ext uri="{BB962C8B-B14F-4D97-AF65-F5344CB8AC3E}">
        <p14:creationId xmlns:p14="http://schemas.microsoft.com/office/powerpoint/2010/main" val="1925795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6A131-CA86-9393-6B47-A4C75C0B9D40}"/>
              </a:ext>
            </a:extLst>
          </p:cNvPr>
          <p:cNvSpPr>
            <a:spLocks noGrp="1"/>
          </p:cNvSpPr>
          <p:nvPr>
            <p:ph type="title"/>
          </p:nvPr>
        </p:nvSpPr>
        <p:spPr/>
        <p:txBody>
          <a:bodyPr/>
          <a:lstStyle/>
          <a:p>
            <a:r>
              <a:rPr lang="en-US" dirty="0"/>
              <a:t>U.S. General Services Administration (GSA)</a:t>
            </a:r>
          </a:p>
        </p:txBody>
      </p:sp>
      <p:sp>
        <p:nvSpPr>
          <p:cNvPr id="3" name="Content Placeholder 2">
            <a:extLst>
              <a:ext uri="{FF2B5EF4-FFF2-40B4-BE49-F238E27FC236}">
                <a16:creationId xmlns:a16="http://schemas.microsoft.com/office/drawing/2014/main" id="{C2278AE6-81A5-2625-A9B5-E264695A1417}"/>
              </a:ext>
            </a:extLst>
          </p:cNvPr>
          <p:cNvSpPr>
            <a:spLocks noGrp="1"/>
          </p:cNvSpPr>
          <p:nvPr>
            <p:ph sz="half" idx="1"/>
          </p:nvPr>
        </p:nvSpPr>
        <p:spPr/>
        <p:txBody>
          <a:bodyPr/>
          <a:lstStyle/>
          <a:p>
            <a:pPr marL="292100" lvl="1">
              <a:buFont typeface="Arial" panose="020B0604020202020204" pitchFamily="34" charset="0"/>
              <a:buChar char="•"/>
            </a:pPr>
            <a:r>
              <a:rPr lang="en-US" dirty="0"/>
              <a:t>Independent agency of the U.S. Government</a:t>
            </a:r>
          </a:p>
          <a:p>
            <a:pPr marL="292100" lvl="1">
              <a:buFont typeface="Arial" panose="020B0604020202020204" pitchFamily="34" charset="0"/>
              <a:buChar char="•"/>
            </a:pPr>
            <a:r>
              <a:rPr lang="en-US" dirty="0"/>
              <a:t>Helps manage and support federal agencies in their mission</a:t>
            </a:r>
          </a:p>
          <a:p>
            <a:pPr marL="292100" lvl="1">
              <a:buFont typeface="Arial" panose="020B0604020202020204" pitchFamily="34" charset="0"/>
              <a:buChar char="•"/>
            </a:pPr>
            <a:r>
              <a:rPr lang="en-US" dirty="0"/>
              <a:t>Digital government</a:t>
            </a:r>
          </a:p>
          <a:p>
            <a:pPr marL="292100" lvl="1">
              <a:buFont typeface="Arial" panose="020B0604020202020204" pitchFamily="34" charset="0"/>
              <a:buChar char="•"/>
            </a:pPr>
            <a:r>
              <a:rPr lang="en-US" dirty="0"/>
              <a:t>https://www.gsa.gov/</a:t>
            </a:r>
          </a:p>
          <a:p>
            <a:pPr marL="457200" lvl="1" indent="0">
              <a:buNone/>
            </a:pPr>
            <a:endParaRPr lang="en-US" dirty="0"/>
          </a:p>
        </p:txBody>
      </p:sp>
      <p:pic>
        <p:nvPicPr>
          <p:cNvPr id="11" name="Content Placeholder 10">
            <a:extLst>
              <a:ext uri="{FF2B5EF4-FFF2-40B4-BE49-F238E27FC236}">
                <a16:creationId xmlns:a16="http://schemas.microsoft.com/office/drawing/2014/main" id="{2BB04FB3-3D3E-728C-BB23-A39C21FFB69E}"/>
              </a:ext>
            </a:extLst>
          </p:cNvPr>
          <p:cNvPicPr>
            <a:picLocks noGrp="1" noChangeAspect="1"/>
          </p:cNvPicPr>
          <p:nvPr>
            <p:ph sz="half" idx="2"/>
          </p:nvPr>
        </p:nvPicPr>
        <p:blipFill>
          <a:blip r:embed="rId3"/>
          <a:stretch>
            <a:fillRect/>
          </a:stretch>
        </p:blipFill>
        <p:spPr>
          <a:xfrm>
            <a:off x="6019800" y="2289694"/>
            <a:ext cx="2288969" cy="2278611"/>
          </a:xfrm>
        </p:spPr>
      </p:pic>
      <p:sp>
        <p:nvSpPr>
          <p:cNvPr id="7" name="Slide Number Placeholder 3">
            <a:extLst>
              <a:ext uri="{FF2B5EF4-FFF2-40B4-BE49-F238E27FC236}">
                <a16:creationId xmlns:a16="http://schemas.microsoft.com/office/drawing/2014/main" id="{14910DD4-BB84-D3C0-9A47-30E2D8B412FD}"/>
              </a:ext>
            </a:extLst>
          </p:cNvPr>
          <p:cNvSpPr>
            <a:spLocks noGrp="1"/>
          </p:cNvSpPr>
          <p:nvPr>
            <p:ph type="sldNum" sz="quarter" idx="12"/>
          </p:nvPr>
        </p:nvSpPr>
        <p:spPr>
          <a:xfrm>
            <a:off x="6553200" y="6336792"/>
            <a:ext cx="2133600" cy="365125"/>
          </a:xfrm>
        </p:spPr>
        <p:txBody>
          <a:bodyPr/>
          <a:lstStyle/>
          <a:p>
            <a:fld id="{2328C319-6E83-6046-A764-7290FC084EF5}" type="slidenum">
              <a:rPr lang="en-US" altLang="en-US" smtClean="0"/>
              <a:t>35</a:t>
            </a:fld>
            <a:endParaRPr lang="en-US" altLang="en-US" dirty="0"/>
          </a:p>
        </p:txBody>
      </p:sp>
    </p:spTree>
    <p:extLst>
      <p:ext uri="{BB962C8B-B14F-4D97-AF65-F5344CB8AC3E}">
        <p14:creationId xmlns:p14="http://schemas.microsoft.com/office/powerpoint/2010/main" val="904460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a:xfrm>
            <a:off x="457201" y="463196"/>
            <a:ext cx="5520689" cy="1143000"/>
          </a:xfrm>
        </p:spPr>
        <p:txBody>
          <a:bodyPr/>
          <a:lstStyle/>
          <a:p>
            <a:r>
              <a:rPr lang="en-US" dirty="0"/>
              <a:t>Unique Entity Identifier (UEI)</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p:txBody>
          <a:bodyPr/>
          <a:lstStyle/>
          <a:p>
            <a:r>
              <a:rPr lang="en-US" dirty="0"/>
              <a:t>12-character alphanumeric ID assigned to each entity by SAM.gov</a:t>
            </a:r>
          </a:p>
          <a:p>
            <a:r>
              <a:rPr lang="en-US" dirty="0"/>
              <a:t>DUNS number has been removed</a:t>
            </a:r>
          </a:p>
          <a:p>
            <a:r>
              <a:rPr lang="en-US" dirty="0"/>
              <a:t>Find your existing UEI or register for a UEI at SAM.gov</a:t>
            </a:r>
          </a:p>
          <a:p>
            <a:endParaRPr lang="en-US" dirty="0"/>
          </a:p>
          <a:p>
            <a:endParaRPr lang="en-US" dirty="0"/>
          </a:p>
        </p:txBody>
      </p:sp>
      <p:sp>
        <p:nvSpPr>
          <p:cNvPr id="3" name="Slide Number Placeholder 2">
            <a:extLst>
              <a:ext uri="{FF2B5EF4-FFF2-40B4-BE49-F238E27FC236}">
                <a16:creationId xmlns:a16="http://schemas.microsoft.com/office/drawing/2014/main" id="{A8C652A7-82DA-91DB-E179-1E595AADEF8F}"/>
              </a:ext>
            </a:extLst>
          </p:cNvPr>
          <p:cNvSpPr>
            <a:spLocks noGrp="1"/>
          </p:cNvSpPr>
          <p:nvPr>
            <p:ph type="sldNum" sz="quarter" idx="12"/>
          </p:nvPr>
        </p:nvSpPr>
        <p:spPr/>
        <p:txBody>
          <a:bodyPr/>
          <a:lstStyle/>
          <a:p>
            <a:fld id="{2328C319-6E83-6046-A764-7290FC084EF5}" type="slidenum">
              <a:rPr lang="en-US" altLang="en-US" smtClean="0"/>
              <a:t>36</a:t>
            </a:fld>
            <a:endParaRPr lang="en-US" altLang="en-US" dirty="0"/>
          </a:p>
        </p:txBody>
      </p:sp>
    </p:spTree>
    <p:extLst>
      <p:ext uri="{BB962C8B-B14F-4D97-AF65-F5344CB8AC3E}">
        <p14:creationId xmlns:p14="http://schemas.microsoft.com/office/powerpoint/2010/main" val="1037389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LOGIN.GOV</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sz="half" idx="1"/>
          </p:nvPr>
        </p:nvSpPr>
        <p:spPr/>
        <p:txBody>
          <a:bodyPr/>
          <a:lstStyle/>
          <a:p>
            <a:endParaRPr lang="en-US" dirty="0"/>
          </a:p>
          <a:p>
            <a:endParaRPr lang="en-US" dirty="0"/>
          </a:p>
        </p:txBody>
      </p:sp>
      <p:sp>
        <p:nvSpPr>
          <p:cNvPr id="4" name="Content Placeholder 3">
            <a:extLst>
              <a:ext uri="{FF2B5EF4-FFF2-40B4-BE49-F238E27FC236}">
                <a16:creationId xmlns:a16="http://schemas.microsoft.com/office/drawing/2014/main" id="{57D0DC05-0383-A900-805A-454E6958A275}"/>
              </a:ext>
            </a:extLst>
          </p:cNvPr>
          <p:cNvSpPr>
            <a:spLocks noGrp="1"/>
          </p:cNvSpPr>
          <p:nvPr>
            <p:ph sz="half" idx="2"/>
          </p:nvPr>
        </p:nvSpPr>
        <p:spPr/>
        <p:txBody>
          <a:bodyPr/>
          <a:lstStyle/>
          <a:p>
            <a:r>
              <a:rPr lang="en-US" dirty="0"/>
              <a:t>In order to log in to SAM.gov and FAC.gov </a:t>
            </a:r>
            <a:r>
              <a:rPr lang="en-US" b="1" dirty="0"/>
              <a:t>everyone</a:t>
            </a:r>
            <a:r>
              <a:rPr lang="en-US" dirty="0"/>
              <a:t> (auditees and auditors) involved in the single audit process </a:t>
            </a:r>
            <a:r>
              <a:rPr lang="en-US" b="1" dirty="0"/>
              <a:t>must</a:t>
            </a:r>
            <a:r>
              <a:rPr lang="en-US" dirty="0"/>
              <a:t> have an account with LOGIN.gov</a:t>
            </a:r>
          </a:p>
        </p:txBody>
      </p:sp>
      <p:pic>
        <p:nvPicPr>
          <p:cNvPr id="3" name="Picture 2">
            <a:extLst>
              <a:ext uri="{FF2B5EF4-FFF2-40B4-BE49-F238E27FC236}">
                <a16:creationId xmlns:a16="http://schemas.microsoft.com/office/drawing/2014/main" id="{8BC36199-2559-DB6A-33E4-D444BB8228CE}"/>
              </a:ext>
            </a:extLst>
          </p:cNvPr>
          <p:cNvPicPr>
            <a:picLocks noChangeAspect="1"/>
          </p:cNvPicPr>
          <p:nvPr/>
        </p:nvPicPr>
        <p:blipFill>
          <a:blip r:embed="rId2"/>
          <a:stretch>
            <a:fillRect/>
          </a:stretch>
        </p:blipFill>
        <p:spPr>
          <a:xfrm>
            <a:off x="704182" y="1417638"/>
            <a:ext cx="3791618" cy="4631266"/>
          </a:xfrm>
          <a:prstGeom prst="rect">
            <a:avLst/>
          </a:prstGeom>
        </p:spPr>
      </p:pic>
      <p:sp>
        <p:nvSpPr>
          <p:cNvPr id="9" name="Slide Number Placeholder 3">
            <a:extLst>
              <a:ext uri="{FF2B5EF4-FFF2-40B4-BE49-F238E27FC236}">
                <a16:creationId xmlns:a16="http://schemas.microsoft.com/office/drawing/2014/main" id="{787D80F2-0B16-CEE8-757B-FBB8246619DE}"/>
              </a:ext>
            </a:extLst>
          </p:cNvPr>
          <p:cNvSpPr>
            <a:spLocks noGrp="1"/>
          </p:cNvSpPr>
          <p:nvPr>
            <p:ph type="sldNum" sz="quarter" idx="12"/>
          </p:nvPr>
        </p:nvSpPr>
        <p:spPr>
          <a:xfrm>
            <a:off x="6553200" y="6336792"/>
            <a:ext cx="2133600" cy="365125"/>
          </a:xfrm>
        </p:spPr>
        <p:txBody>
          <a:bodyPr/>
          <a:lstStyle/>
          <a:p>
            <a:fld id="{2328C319-6E83-6046-A764-7290FC084EF5}" type="slidenum">
              <a:rPr lang="en-US" altLang="en-US" smtClean="0"/>
              <a:t>37</a:t>
            </a:fld>
            <a:endParaRPr lang="en-US" altLang="en-US" dirty="0"/>
          </a:p>
        </p:txBody>
      </p:sp>
    </p:spTree>
    <p:extLst>
      <p:ext uri="{BB962C8B-B14F-4D97-AF65-F5344CB8AC3E}">
        <p14:creationId xmlns:p14="http://schemas.microsoft.com/office/powerpoint/2010/main" val="1919820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Single Audit Submissions</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a:xfrm>
            <a:off x="240030" y="1223010"/>
            <a:ext cx="8732520" cy="4903153"/>
          </a:xfrm>
        </p:spPr>
        <p:txBody>
          <a:bodyPr/>
          <a:lstStyle/>
          <a:p>
            <a:pPr marL="0" indent="0">
              <a:buNone/>
            </a:pPr>
            <a:r>
              <a:rPr lang="en-US" sz="1800" dirty="0"/>
              <a:t>Once logged in, you can create a new audit and see the status of audits currently in progress. You'll be able to view the status of all audits associated with your email address</a:t>
            </a:r>
          </a:p>
          <a:p>
            <a:endParaRPr lang="en-US" dirty="0"/>
          </a:p>
        </p:txBody>
      </p:sp>
      <p:pic>
        <p:nvPicPr>
          <p:cNvPr id="3" name="Picture 2">
            <a:extLst>
              <a:ext uri="{FF2B5EF4-FFF2-40B4-BE49-F238E27FC236}">
                <a16:creationId xmlns:a16="http://schemas.microsoft.com/office/drawing/2014/main" id="{34D1B245-A7E9-1CD5-3705-3C57B652F7C6}"/>
              </a:ext>
            </a:extLst>
          </p:cNvPr>
          <p:cNvPicPr>
            <a:picLocks noChangeAspect="1"/>
          </p:cNvPicPr>
          <p:nvPr/>
        </p:nvPicPr>
        <p:blipFill>
          <a:blip r:embed="rId3"/>
          <a:stretch>
            <a:fillRect/>
          </a:stretch>
        </p:blipFill>
        <p:spPr>
          <a:xfrm>
            <a:off x="1685761" y="1903480"/>
            <a:ext cx="5841058" cy="4335206"/>
          </a:xfrm>
          <a:prstGeom prst="rect">
            <a:avLst/>
          </a:prstGeom>
        </p:spPr>
      </p:pic>
      <p:sp>
        <p:nvSpPr>
          <p:cNvPr id="4" name="Slide Number Placeholder 3">
            <a:extLst>
              <a:ext uri="{FF2B5EF4-FFF2-40B4-BE49-F238E27FC236}">
                <a16:creationId xmlns:a16="http://schemas.microsoft.com/office/drawing/2014/main" id="{719E9DD7-4DE8-6D14-0BAC-C4D04367581E}"/>
              </a:ext>
            </a:extLst>
          </p:cNvPr>
          <p:cNvSpPr>
            <a:spLocks noGrp="1"/>
          </p:cNvSpPr>
          <p:nvPr>
            <p:ph type="sldNum" sz="quarter" idx="12"/>
          </p:nvPr>
        </p:nvSpPr>
        <p:spPr/>
        <p:txBody>
          <a:bodyPr/>
          <a:lstStyle/>
          <a:p>
            <a:fld id="{2328C319-6E83-6046-A764-7290FC084EF5}" type="slidenum">
              <a:rPr lang="en-US" altLang="en-US" smtClean="0"/>
              <a:t>38</a:t>
            </a:fld>
            <a:endParaRPr lang="en-US" altLang="en-US" dirty="0"/>
          </a:p>
        </p:txBody>
      </p:sp>
    </p:spTree>
    <p:extLst>
      <p:ext uri="{BB962C8B-B14F-4D97-AF65-F5344CB8AC3E}">
        <p14:creationId xmlns:p14="http://schemas.microsoft.com/office/powerpoint/2010/main" val="175788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C1F3-13CD-FBF9-5691-0590B8CD5376}"/>
              </a:ext>
            </a:extLst>
          </p:cNvPr>
          <p:cNvSpPr>
            <a:spLocks noGrp="1"/>
          </p:cNvSpPr>
          <p:nvPr>
            <p:ph type="title"/>
          </p:nvPr>
        </p:nvSpPr>
        <p:spPr/>
        <p:txBody>
          <a:bodyPr/>
          <a:lstStyle/>
          <a:p>
            <a:r>
              <a:rPr lang="en-US" dirty="0"/>
              <a:t>GASB 100, </a:t>
            </a:r>
            <a:r>
              <a:rPr lang="en-US" sz="4000" i="1" dirty="0"/>
              <a:t>Accounting Changes and Error Corrections</a:t>
            </a:r>
            <a:endParaRPr lang="en-US" i="1" dirty="0"/>
          </a:p>
        </p:txBody>
      </p:sp>
      <p:sp>
        <p:nvSpPr>
          <p:cNvPr id="3" name="Content Placeholder 2">
            <a:extLst>
              <a:ext uri="{FF2B5EF4-FFF2-40B4-BE49-F238E27FC236}">
                <a16:creationId xmlns:a16="http://schemas.microsoft.com/office/drawing/2014/main" id="{D0B21171-49D3-448B-D5DC-1A301AE05AF8}"/>
              </a:ext>
            </a:extLst>
          </p:cNvPr>
          <p:cNvSpPr>
            <a:spLocks noGrp="1"/>
          </p:cNvSpPr>
          <p:nvPr>
            <p:ph idx="1"/>
          </p:nvPr>
        </p:nvSpPr>
        <p:spPr/>
        <p:txBody>
          <a:bodyPr/>
          <a:lstStyle/>
          <a:p>
            <a:r>
              <a:rPr lang="en-US" dirty="0"/>
              <a:t>GASB 62 (2010)</a:t>
            </a:r>
          </a:p>
          <a:p>
            <a:r>
              <a:rPr lang="en-US" dirty="0"/>
              <a:t>Definitions</a:t>
            </a:r>
          </a:p>
          <a:p>
            <a:pPr lvl="1"/>
            <a:r>
              <a:rPr lang="en-US" dirty="0"/>
              <a:t>Accounting changes</a:t>
            </a:r>
          </a:p>
          <a:p>
            <a:pPr lvl="2"/>
            <a:r>
              <a:rPr lang="en-US" dirty="0"/>
              <a:t>Changes in accounting principle</a:t>
            </a:r>
          </a:p>
          <a:p>
            <a:pPr lvl="3"/>
            <a:r>
              <a:rPr lang="en-US" dirty="0"/>
              <a:t>New GAAP or GAAP to GAAP</a:t>
            </a:r>
          </a:p>
          <a:p>
            <a:pPr lvl="2"/>
            <a:r>
              <a:rPr lang="en-US" dirty="0"/>
              <a:t>Changes in accounting estimate</a:t>
            </a:r>
          </a:p>
          <a:p>
            <a:pPr lvl="3"/>
            <a:r>
              <a:rPr lang="en-US" dirty="0"/>
              <a:t>Changes to the inputs used for an estimate</a:t>
            </a:r>
          </a:p>
          <a:p>
            <a:pPr lvl="3"/>
            <a:r>
              <a:rPr lang="en-US" dirty="0"/>
              <a:t>A change in circumstances, new information or more experience </a:t>
            </a:r>
          </a:p>
          <a:p>
            <a:pPr lvl="3"/>
            <a:r>
              <a:rPr lang="en-US" dirty="0"/>
              <a:t>Change in measurement methodology should be preferable </a:t>
            </a:r>
          </a:p>
        </p:txBody>
      </p:sp>
      <p:sp>
        <p:nvSpPr>
          <p:cNvPr id="5" name="Slide Number Placeholder 4">
            <a:extLst>
              <a:ext uri="{FF2B5EF4-FFF2-40B4-BE49-F238E27FC236}">
                <a16:creationId xmlns:a16="http://schemas.microsoft.com/office/drawing/2014/main" id="{CB96F9EF-C940-2C39-E03E-253CC7031577}"/>
              </a:ext>
            </a:extLst>
          </p:cNvPr>
          <p:cNvSpPr>
            <a:spLocks noGrp="1"/>
          </p:cNvSpPr>
          <p:nvPr>
            <p:ph type="sldNum" sz="quarter" idx="12"/>
          </p:nvPr>
        </p:nvSpPr>
        <p:spPr/>
        <p:txBody>
          <a:bodyPr/>
          <a:lstStyle/>
          <a:p>
            <a:fld id="{2328C319-6E83-6046-A764-7290FC084EF5}" type="slidenum">
              <a:rPr lang="en-US" altLang="en-US" smtClean="0"/>
              <a:t>3</a:t>
            </a:fld>
            <a:endParaRPr lang="en-US" altLang="en-US" dirty="0"/>
          </a:p>
        </p:txBody>
      </p:sp>
    </p:spTree>
    <p:extLst>
      <p:ext uri="{BB962C8B-B14F-4D97-AF65-F5344CB8AC3E}">
        <p14:creationId xmlns:p14="http://schemas.microsoft.com/office/powerpoint/2010/main" val="2625697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Submission Eligibility</a:t>
            </a:r>
          </a:p>
        </p:txBody>
      </p:sp>
      <p:pic>
        <p:nvPicPr>
          <p:cNvPr id="11" name="Picture 10">
            <a:extLst>
              <a:ext uri="{FF2B5EF4-FFF2-40B4-BE49-F238E27FC236}">
                <a16:creationId xmlns:a16="http://schemas.microsoft.com/office/drawing/2014/main" id="{C130ABC8-D8F0-6836-8EC5-43106CF01027}"/>
              </a:ext>
            </a:extLst>
          </p:cNvPr>
          <p:cNvPicPr>
            <a:picLocks noChangeAspect="1"/>
          </p:cNvPicPr>
          <p:nvPr/>
        </p:nvPicPr>
        <p:blipFill>
          <a:blip r:embed="rId3"/>
          <a:stretch>
            <a:fillRect/>
          </a:stretch>
        </p:blipFill>
        <p:spPr>
          <a:xfrm>
            <a:off x="381460" y="1417638"/>
            <a:ext cx="8381080" cy="4425578"/>
          </a:xfrm>
          <a:prstGeom prst="rect">
            <a:avLst/>
          </a:prstGeom>
        </p:spPr>
      </p:pic>
      <p:sp>
        <p:nvSpPr>
          <p:cNvPr id="5" name="Slide Number Placeholder 3">
            <a:extLst>
              <a:ext uri="{FF2B5EF4-FFF2-40B4-BE49-F238E27FC236}">
                <a16:creationId xmlns:a16="http://schemas.microsoft.com/office/drawing/2014/main" id="{41481325-FBCA-FD76-77A7-847C0DE54FC1}"/>
              </a:ext>
            </a:extLst>
          </p:cNvPr>
          <p:cNvSpPr>
            <a:spLocks noGrp="1"/>
          </p:cNvSpPr>
          <p:nvPr>
            <p:ph type="sldNum" sz="quarter" idx="12"/>
          </p:nvPr>
        </p:nvSpPr>
        <p:spPr>
          <a:xfrm>
            <a:off x="6553200" y="6336792"/>
            <a:ext cx="2133600" cy="365125"/>
          </a:xfrm>
        </p:spPr>
        <p:txBody>
          <a:bodyPr/>
          <a:lstStyle/>
          <a:p>
            <a:fld id="{2328C319-6E83-6046-A764-7290FC084EF5}" type="slidenum">
              <a:rPr lang="en-US" altLang="en-US" smtClean="0"/>
              <a:t>39</a:t>
            </a:fld>
            <a:endParaRPr lang="en-US" altLang="en-US" dirty="0"/>
          </a:p>
        </p:txBody>
      </p:sp>
    </p:spTree>
    <p:extLst>
      <p:ext uri="{BB962C8B-B14F-4D97-AF65-F5344CB8AC3E}">
        <p14:creationId xmlns:p14="http://schemas.microsoft.com/office/powerpoint/2010/main" val="1930658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Auditee Information</a:t>
            </a:r>
          </a:p>
        </p:txBody>
      </p:sp>
      <p:pic>
        <p:nvPicPr>
          <p:cNvPr id="5" name="Picture 4">
            <a:extLst>
              <a:ext uri="{FF2B5EF4-FFF2-40B4-BE49-F238E27FC236}">
                <a16:creationId xmlns:a16="http://schemas.microsoft.com/office/drawing/2014/main" id="{9DA1883F-D676-6366-A7E7-776D4C078EF3}"/>
              </a:ext>
            </a:extLst>
          </p:cNvPr>
          <p:cNvPicPr>
            <a:picLocks noChangeAspect="1"/>
          </p:cNvPicPr>
          <p:nvPr/>
        </p:nvPicPr>
        <p:blipFill>
          <a:blip r:embed="rId3"/>
          <a:stretch>
            <a:fillRect/>
          </a:stretch>
        </p:blipFill>
        <p:spPr>
          <a:xfrm>
            <a:off x="1497063" y="1417638"/>
            <a:ext cx="6149873" cy="4625741"/>
          </a:xfrm>
          <a:prstGeom prst="rect">
            <a:avLst/>
          </a:prstGeom>
        </p:spPr>
      </p:pic>
      <p:sp>
        <p:nvSpPr>
          <p:cNvPr id="6" name="Slide Number Placeholder 3">
            <a:extLst>
              <a:ext uri="{FF2B5EF4-FFF2-40B4-BE49-F238E27FC236}">
                <a16:creationId xmlns:a16="http://schemas.microsoft.com/office/drawing/2014/main" id="{8D4D1200-A159-381C-6F1C-A55547F57CB8}"/>
              </a:ext>
            </a:extLst>
          </p:cNvPr>
          <p:cNvSpPr>
            <a:spLocks noGrp="1"/>
          </p:cNvSpPr>
          <p:nvPr>
            <p:ph type="sldNum" sz="quarter" idx="12"/>
          </p:nvPr>
        </p:nvSpPr>
        <p:spPr>
          <a:xfrm>
            <a:off x="6553200" y="6336792"/>
            <a:ext cx="2133600" cy="365125"/>
          </a:xfrm>
        </p:spPr>
        <p:txBody>
          <a:bodyPr/>
          <a:lstStyle/>
          <a:p>
            <a:fld id="{2328C319-6E83-6046-A764-7290FC084EF5}" type="slidenum">
              <a:rPr lang="en-US" altLang="en-US" smtClean="0"/>
              <a:t>40</a:t>
            </a:fld>
            <a:endParaRPr lang="en-US" altLang="en-US" dirty="0"/>
          </a:p>
        </p:txBody>
      </p:sp>
    </p:spTree>
    <p:extLst>
      <p:ext uri="{BB962C8B-B14F-4D97-AF65-F5344CB8AC3E}">
        <p14:creationId xmlns:p14="http://schemas.microsoft.com/office/powerpoint/2010/main" val="1985234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Audit Access</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sz="half" idx="1"/>
          </p:nvPr>
        </p:nvSpPr>
        <p:spPr/>
        <p:txBody>
          <a:bodyPr/>
          <a:lstStyle/>
          <a:p>
            <a:endParaRPr lang="en-US" dirty="0"/>
          </a:p>
          <a:p>
            <a:endParaRPr lang="en-US" dirty="0"/>
          </a:p>
        </p:txBody>
      </p:sp>
      <p:sp>
        <p:nvSpPr>
          <p:cNvPr id="4" name="Content Placeholder 3">
            <a:extLst>
              <a:ext uri="{FF2B5EF4-FFF2-40B4-BE49-F238E27FC236}">
                <a16:creationId xmlns:a16="http://schemas.microsoft.com/office/drawing/2014/main" id="{57D0DC05-0383-A900-805A-454E6958A275}"/>
              </a:ext>
            </a:extLst>
          </p:cNvPr>
          <p:cNvSpPr>
            <a:spLocks noGrp="1"/>
          </p:cNvSpPr>
          <p:nvPr>
            <p:ph sz="half" idx="2"/>
          </p:nvPr>
        </p:nvSpPr>
        <p:spPr>
          <a:xfrm>
            <a:off x="4310743" y="1502229"/>
            <a:ext cx="4376056" cy="4623934"/>
          </a:xfrm>
        </p:spPr>
        <p:txBody>
          <a:bodyPr/>
          <a:lstStyle/>
          <a:p>
            <a:r>
              <a:rPr lang="en-US" dirty="0"/>
              <a:t>Auditor</a:t>
            </a:r>
          </a:p>
          <a:p>
            <a:r>
              <a:rPr lang="en-US" dirty="0"/>
              <a:t>Auditee</a:t>
            </a:r>
          </a:p>
          <a:p>
            <a:r>
              <a:rPr lang="en-US" dirty="0"/>
              <a:t>Certifying officials</a:t>
            </a:r>
          </a:p>
          <a:p>
            <a:r>
              <a:rPr lang="en-US" dirty="0"/>
              <a:t>Anyone who will need to enter data or edit the single audit</a:t>
            </a:r>
          </a:p>
          <a:p>
            <a:r>
              <a:rPr lang="en-US" sz="2400" i="1" dirty="0"/>
              <a:t>Be sure to gather the names and email addresses of </a:t>
            </a:r>
            <a:r>
              <a:rPr lang="en-US" sz="2400" b="1" i="1" dirty="0"/>
              <a:t>all </a:t>
            </a:r>
            <a:r>
              <a:rPr lang="en-US" sz="2400" i="1" dirty="0"/>
              <a:t>individuals who will require access to the audit </a:t>
            </a:r>
            <a:r>
              <a:rPr lang="en-US" sz="2400" b="1" i="1" dirty="0"/>
              <a:t>before</a:t>
            </a:r>
            <a:r>
              <a:rPr lang="en-US" sz="2400" i="1" dirty="0"/>
              <a:t> </a:t>
            </a:r>
            <a:r>
              <a:rPr lang="en-US" sz="2400" b="1" i="1" dirty="0"/>
              <a:t>proceeding</a:t>
            </a:r>
            <a:r>
              <a:rPr lang="en-US" sz="2400" i="1" dirty="0"/>
              <a:t> with this step</a:t>
            </a:r>
          </a:p>
        </p:txBody>
      </p:sp>
      <p:pic>
        <p:nvPicPr>
          <p:cNvPr id="5" name="Picture 4">
            <a:extLst>
              <a:ext uri="{FF2B5EF4-FFF2-40B4-BE49-F238E27FC236}">
                <a16:creationId xmlns:a16="http://schemas.microsoft.com/office/drawing/2014/main" id="{650C1606-E6B5-35F6-6EBF-B95D1BC9B5A9}"/>
              </a:ext>
            </a:extLst>
          </p:cNvPr>
          <p:cNvPicPr>
            <a:picLocks noChangeAspect="1"/>
          </p:cNvPicPr>
          <p:nvPr/>
        </p:nvPicPr>
        <p:blipFill>
          <a:blip r:embed="rId2"/>
          <a:stretch>
            <a:fillRect/>
          </a:stretch>
        </p:blipFill>
        <p:spPr>
          <a:xfrm>
            <a:off x="457201" y="1191438"/>
            <a:ext cx="3516086" cy="5437962"/>
          </a:xfrm>
          <a:prstGeom prst="rect">
            <a:avLst/>
          </a:prstGeom>
        </p:spPr>
      </p:pic>
      <p:sp>
        <p:nvSpPr>
          <p:cNvPr id="9" name="Slide Number Placeholder 3">
            <a:extLst>
              <a:ext uri="{FF2B5EF4-FFF2-40B4-BE49-F238E27FC236}">
                <a16:creationId xmlns:a16="http://schemas.microsoft.com/office/drawing/2014/main" id="{3A624A2B-C4F7-A1DB-477C-3DEA3E966617}"/>
              </a:ext>
            </a:extLst>
          </p:cNvPr>
          <p:cNvSpPr>
            <a:spLocks noGrp="1"/>
          </p:cNvSpPr>
          <p:nvPr>
            <p:ph type="sldNum" sz="quarter" idx="12"/>
          </p:nvPr>
        </p:nvSpPr>
        <p:spPr>
          <a:xfrm>
            <a:off x="6553200" y="6336792"/>
            <a:ext cx="2133600" cy="365125"/>
          </a:xfrm>
        </p:spPr>
        <p:txBody>
          <a:bodyPr/>
          <a:lstStyle/>
          <a:p>
            <a:fld id="{2328C319-6E83-6046-A764-7290FC084EF5}" type="slidenum">
              <a:rPr lang="en-US" altLang="en-US" smtClean="0"/>
              <a:t>41</a:t>
            </a:fld>
            <a:endParaRPr lang="en-US" altLang="en-US" dirty="0"/>
          </a:p>
        </p:txBody>
      </p:sp>
    </p:spTree>
    <p:extLst>
      <p:ext uri="{BB962C8B-B14F-4D97-AF65-F5344CB8AC3E}">
        <p14:creationId xmlns:p14="http://schemas.microsoft.com/office/powerpoint/2010/main" val="1783296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Audit Access</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sz="half" idx="1"/>
          </p:nvPr>
        </p:nvSpPr>
        <p:spPr/>
        <p:txBody>
          <a:bodyPr/>
          <a:lstStyle/>
          <a:p>
            <a:endParaRPr lang="en-US" dirty="0"/>
          </a:p>
          <a:p>
            <a:endParaRPr lang="en-US" dirty="0"/>
          </a:p>
        </p:txBody>
      </p:sp>
      <p:pic>
        <p:nvPicPr>
          <p:cNvPr id="3" name="Picture 2">
            <a:extLst>
              <a:ext uri="{FF2B5EF4-FFF2-40B4-BE49-F238E27FC236}">
                <a16:creationId xmlns:a16="http://schemas.microsoft.com/office/drawing/2014/main" id="{DFEA0378-C83F-4F6F-6833-B36ABF7F67A3}"/>
              </a:ext>
            </a:extLst>
          </p:cNvPr>
          <p:cNvPicPr>
            <a:picLocks noChangeAspect="1"/>
          </p:cNvPicPr>
          <p:nvPr/>
        </p:nvPicPr>
        <p:blipFill>
          <a:blip r:embed="rId2"/>
          <a:stretch>
            <a:fillRect/>
          </a:stretch>
        </p:blipFill>
        <p:spPr>
          <a:xfrm>
            <a:off x="944565" y="2133487"/>
            <a:ext cx="7254869" cy="2591025"/>
          </a:xfrm>
          <a:prstGeom prst="rect">
            <a:avLst/>
          </a:prstGeom>
        </p:spPr>
      </p:pic>
      <p:sp>
        <p:nvSpPr>
          <p:cNvPr id="6" name="Slide Number Placeholder 3">
            <a:extLst>
              <a:ext uri="{FF2B5EF4-FFF2-40B4-BE49-F238E27FC236}">
                <a16:creationId xmlns:a16="http://schemas.microsoft.com/office/drawing/2014/main" id="{BCFD2C80-33EE-5F72-D958-DEB6AEBA6BD0}"/>
              </a:ext>
            </a:extLst>
          </p:cNvPr>
          <p:cNvSpPr>
            <a:spLocks noGrp="1"/>
          </p:cNvSpPr>
          <p:nvPr>
            <p:ph type="sldNum" sz="quarter" idx="12"/>
          </p:nvPr>
        </p:nvSpPr>
        <p:spPr>
          <a:xfrm>
            <a:off x="6553200" y="6336792"/>
            <a:ext cx="2133600" cy="365125"/>
          </a:xfrm>
        </p:spPr>
        <p:txBody>
          <a:bodyPr/>
          <a:lstStyle/>
          <a:p>
            <a:fld id="{2328C319-6E83-6046-A764-7290FC084EF5}" type="slidenum">
              <a:rPr lang="en-US" altLang="en-US" smtClean="0"/>
              <a:t>42</a:t>
            </a:fld>
            <a:endParaRPr lang="en-US" altLang="en-US" dirty="0"/>
          </a:p>
        </p:txBody>
      </p:sp>
    </p:spTree>
    <p:extLst>
      <p:ext uri="{BB962C8B-B14F-4D97-AF65-F5344CB8AC3E}">
        <p14:creationId xmlns:p14="http://schemas.microsoft.com/office/powerpoint/2010/main" val="2974570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Key Process Changes</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p:txBody>
          <a:bodyPr/>
          <a:lstStyle/>
          <a:p>
            <a:r>
              <a:rPr lang="en-US" sz="2800" dirty="0"/>
              <a:t>General and audit information</a:t>
            </a:r>
          </a:p>
          <a:p>
            <a:pPr lvl="1"/>
            <a:r>
              <a:rPr lang="en-US" sz="2400" dirty="0"/>
              <a:t>Form style entry</a:t>
            </a:r>
          </a:p>
          <a:p>
            <a:r>
              <a:rPr lang="en-US" sz="2800" dirty="0"/>
              <a:t>Audit report and F/S</a:t>
            </a:r>
          </a:p>
          <a:p>
            <a:pPr lvl="1"/>
            <a:r>
              <a:rPr lang="en-US" sz="2400" dirty="0"/>
              <a:t>PDF upload</a:t>
            </a:r>
          </a:p>
          <a:p>
            <a:r>
              <a:rPr lang="en-US" sz="2800" dirty="0"/>
              <a:t>Federal awards, findings, and corrective action plan</a:t>
            </a:r>
          </a:p>
          <a:p>
            <a:pPr lvl="1"/>
            <a:r>
              <a:rPr lang="en-US" sz="2400" dirty="0"/>
              <a:t>Workbooks</a:t>
            </a:r>
          </a:p>
          <a:p>
            <a:endParaRPr lang="en-US" dirty="0"/>
          </a:p>
        </p:txBody>
      </p:sp>
      <p:sp>
        <p:nvSpPr>
          <p:cNvPr id="3" name="Slide Number Placeholder 2">
            <a:extLst>
              <a:ext uri="{FF2B5EF4-FFF2-40B4-BE49-F238E27FC236}">
                <a16:creationId xmlns:a16="http://schemas.microsoft.com/office/drawing/2014/main" id="{DE73D967-CA3E-096E-D677-833BC5F6427C}"/>
              </a:ext>
            </a:extLst>
          </p:cNvPr>
          <p:cNvSpPr>
            <a:spLocks noGrp="1"/>
          </p:cNvSpPr>
          <p:nvPr>
            <p:ph type="sldNum" sz="quarter" idx="12"/>
          </p:nvPr>
        </p:nvSpPr>
        <p:spPr/>
        <p:txBody>
          <a:bodyPr/>
          <a:lstStyle/>
          <a:p>
            <a:fld id="{2328C319-6E83-6046-A764-7290FC084EF5}" type="slidenum">
              <a:rPr lang="en-US" altLang="en-US" smtClean="0"/>
              <a:t>43</a:t>
            </a:fld>
            <a:endParaRPr lang="en-US" altLang="en-US" dirty="0"/>
          </a:p>
        </p:txBody>
      </p:sp>
    </p:spTree>
    <p:extLst>
      <p:ext uri="{BB962C8B-B14F-4D97-AF65-F5344CB8AC3E}">
        <p14:creationId xmlns:p14="http://schemas.microsoft.com/office/powerpoint/2010/main" val="1070556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General &amp; Audit Information</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p:txBody>
          <a:bodyPr/>
          <a:lstStyle/>
          <a:p>
            <a:r>
              <a:rPr lang="en-US" sz="2800" dirty="0"/>
              <a:t>Audit type</a:t>
            </a:r>
          </a:p>
          <a:p>
            <a:r>
              <a:rPr lang="en-US" sz="2800" dirty="0"/>
              <a:t>Audit period</a:t>
            </a:r>
          </a:p>
          <a:p>
            <a:r>
              <a:rPr lang="en-US" sz="2800" dirty="0"/>
              <a:t>Fiscal period</a:t>
            </a:r>
          </a:p>
          <a:p>
            <a:r>
              <a:rPr lang="en-US" sz="2800" dirty="0"/>
              <a:t>Auditee and auditor information</a:t>
            </a:r>
          </a:p>
          <a:p>
            <a:r>
              <a:rPr lang="en-US" sz="2800" dirty="0"/>
              <a:t>Financial statements and federal programs</a:t>
            </a:r>
            <a:endParaRPr lang="en-US" sz="2400" dirty="0"/>
          </a:p>
          <a:p>
            <a:endParaRPr lang="en-US" dirty="0"/>
          </a:p>
        </p:txBody>
      </p:sp>
      <p:sp>
        <p:nvSpPr>
          <p:cNvPr id="3" name="Slide Number Placeholder 2">
            <a:extLst>
              <a:ext uri="{FF2B5EF4-FFF2-40B4-BE49-F238E27FC236}">
                <a16:creationId xmlns:a16="http://schemas.microsoft.com/office/drawing/2014/main" id="{83151295-3A99-265F-8CA0-78E386284E1B}"/>
              </a:ext>
            </a:extLst>
          </p:cNvPr>
          <p:cNvSpPr>
            <a:spLocks noGrp="1"/>
          </p:cNvSpPr>
          <p:nvPr>
            <p:ph type="sldNum" sz="quarter" idx="12"/>
          </p:nvPr>
        </p:nvSpPr>
        <p:spPr/>
        <p:txBody>
          <a:bodyPr/>
          <a:lstStyle/>
          <a:p>
            <a:fld id="{2328C319-6E83-6046-A764-7290FC084EF5}" type="slidenum">
              <a:rPr lang="en-US" altLang="en-US" smtClean="0"/>
              <a:t>44</a:t>
            </a:fld>
            <a:endParaRPr lang="en-US" altLang="en-US" dirty="0"/>
          </a:p>
        </p:txBody>
      </p:sp>
    </p:spTree>
    <p:extLst>
      <p:ext uri="{BB962C8B-B14F-4D97-AF65-F5344CB8AC3E}">
        <p14:creationId xmlns:p14="http://schemas.microsoft.com/office/powerpoint/2010/main" val="1937503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Submission Checklist</a:t>
            </a:r>
          </a:p>
        </p:txBody>
      </p:sp>
      <p:pic>
        <p:nvPicPr>
          <p:cNvPr id="3" name="Content Placeholder 2">
            <a:extLst>
              <a:ext uri="{FF2B5EF4-FFF2-40B4-BE49-F238E27FC236}">
                <a16:creationId xmlns:a16="http://schemas.microsoft.com/office/drawing/2014/main" id="{CE14A277-D173-EEB8-4ECE-C0B9BE020DBF}"/>
              </a:ext>
            </a:extLst>
          </p:cNvPr>
          <p:cNvPicPr>
            <a:picLocks noGrp="1" noChangeAspect="1"/>
          </p:cNvPicPr>
          <p:nvPr>
            <p:ph idx="1"/>
          </p:nvPr>
        </p:nvPicPr>
        <p:blipFill>
          <a:blip r:embed="rId3"/>
          <a:stretch>
            <a:fillRect/>
          </a:stretch>
        </p:blipFill>
        <p:spPr>
          <a:xfrm>
            <a:off x="1813350" y="1426029"/>
            <a:ext cx="5517299" cy="4525963"/>
          </a:xfrm>
        </p:spPr>
      </p:pic>
      <p:sp>
        <p:nvSpPr>
          <p:cNvPr id="4" name="Slide Number Placeholder 3">
            <a:extLst>
              <a:ext uri="{FF2B5EF4-FFF2-40B4-BE49-F238E27FC236}">
                <a16:creationId xmlns:a16="http://schemas.microsoft.com/office/drawing/2014/main" id="{D8429E4F-E4A4-2625-44CD-52F72B8AB667}"/>
              </a:ext>
            </a:extLst>
          </p:cNvPr>
          <p:cNvSpPr>
            <a:spLocks noGrp="1"/>
          </p:cNvSpPr>
          <p:nvPr>
            <p:ph type="sldNum" sz="quarter" idx="12"/>
          </p:nvPr>
        </p:nvSpPr>
        <p:spPr/>
        <p:txBody>
          <a:bodyPr/>
          <a:lstStyle/>
          <a:p>
            <a:fld id="{2328C319-6E83-6046-A764-7290FC084EF5}" type="slidenum">
              <a:rPr lang="en-US" altLang="en-US" smtClean="0"/>
              <a:t>45</a:t>
            </a:fld>
            <a:endParaRPr lang="en-US" altLang="en-US" dirty="0"/>
          </a:p>
        </p:txBody>
      </p:sp>
    </p:spTree>
    <p:extLst>
      <p:ext uri="{BB962C8B-B14F-4D97-AF65-F5344CB8AC3E}">
        <p14:creationId xmlns:p14="http://schemas.microsoft.com/office/powerpoint/2010/main" val="3512918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Upload Single Audit</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sz="half" idx="1"/>
          </p:nvPr>
        </p:nvSpPr>
        <p:spPr>
          <a:xfrm>
            <a:off x="457200" y="1417638"/>
            <a:ext cx="4038600" cy="4708526"/>
          </a:xfrm>
        </p:spPr>
        <p:txBody>
          <a:bodyPr/>
          <a:lstStyle/>
          <a:p>
            <a:r>
              <a:rPr lang="en-US" sz="2400" dirty="0"/>
              <a:t>Merge all components of the audit report package into single PDF file</a:t>
            </a:r>
          </a:p>
          <a:p>
            <a:r>
              <a:rPr lang="en-US" sz="2400" dirty="0"/>
              <a:t>Verify the PDF meets the formatting requirements</a:t>
            </a:r>
          </a:p>
          <a:p>
            <a:r>
              <a:rPr lang="en-US" sz="2400" dirty="0"/>
              <a:t>Remove all Personally Identifiable information (PII)</a:t>
            </a:r>
          </a:p>
          <a:p>
            <a:r>
              <a:rPr lang="en-US" sz="2400" dirty="0"/>
              <a:t>Enter page numbers for each required component</a:t>
            </a:r>
          </a:p>
          <a:p>
            <a:endParaRPr lang="en-US" dirty="0"/>
          </a:p>
        </p:txBody>
      </p:sp>
      <p:pic>
        <p:nvPicPr>
          <p:cNvPr id="4" name="Content Placeholder 3">
            <a:extLst>
              <a:ext uri="{FF2B5EF4-FFF2-40B4-BE49-F238E27FC236}">
                <a16:creationId xmlns:a16="http://schemas.microsoft.com/office/drawing/2014/main" id="{F84FD6A0-001D-DB20-A39D-866A1E516130}"/>
              </a:ext>
            </a:extLst>
          </p:cNvPr>
          <p:cNvPicPr>
            <a:picLocks noGrp="1" noChangeAspect="1"/>
          </p:cNvPicPr>
          <p:nvPr>
            <p:ph sz="half" idx="2"/>
          </p:nvPr>
        </p:nvPicPr>
        <p:blipFill>
          <a:blip r:embed="rId3"/>
          <a:stretch>
            <a:fillRect/>
          </a:stretch>
        </p:blipFill>
        <p:spPr>
          <a:xfrm>
            <a:off x="4931229" y="1186543"/>
            <a:ext cx="3439885" cy="5305335"/>
          </a:xfrm>
        </p:spPr>
      </p:pic>
      <p:sp>
        <p:nvSpPr>
          <p:cNvPr id="10" name="Slide Number Placeholder 3">
            <a:extLst>
              <a:ext uri="{FF2B5EF4-FFF2-40B4-BE49-F238E27FC236}">
                <a16:creationId xmlns:a16="http://schemas.microsoft.com/office/drawing/2014/main" id="{20223108-76CA-5671-6291-3C02DEB5E467}"/>
              </a:ext>
            </a:extLst>
          </p:cNvPr>
          <p:cNvSpPr>
            <a:spLocks noGrp="1"/>
          </p:cNvSpPr>
          <p:nvPr>
            <p:ph type="sldNum" sz="quarter" idx="12"/>
          </p:nvPr>
        </p:nvSpPr>
        <p:spPr>
          <a:xfrm>
            <a:off x="6553200" y="6336792"/>
            <a:ext cx="2133600" cy="365125"/>
          </a:xfrm>
        </p:spPr>
        <p:txBody>
          <a:bodyPr/>
          <a:lstStyle/>
          <a:p>
            <a:fld id="{2328C319-6E83-6046-A764-7290FC084EF5}" type="slidenum">
              <a:rPr lang="en-US" altLang="en-US" smtClean="0"/>
              <a:t>46</a:t>
            </a:fld>
            <a:endParaRPr lang="en-US" altLang="en-US" dirty="0"/>
          </a:p>
        </p:txBody>
      </p:sp>
    </p:spTree>
    <p:extLst>
      <p:ext uri="{BB962C8B-B14F-4D97-AF65-F5344CB8AC3E}">
        <p14:creationId xmlns:p14="http://schemas.microsoft.com/office/powerpoint/2010/main" val="2901948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Upload Single Audit</a:t>
            </a:r>
          </a:p>
        </p:txBody>
      </p:sp>
      <p:pic>
        <p:nvPicPr>
          <p:cNvPr id="11" name="Content Placeholder 10">
            <a:extLst>
              <a:ext uri="{FF2B5EF4-FFF2-40B4-BE49-F238E27FC236}">
                <a16:creationId xmlns:a16="http://schemas.microsoft.com/office/drawing/2014/main" id="{F9D4964B-498B-CEA8-699F-6CE2EA2C7620}"/>
              </a:ext>
            </a:extLst>
          </p:cNvPr>
          <p:cNvPicPr>
            <a:picLocks noGrp="1" noChangeAspect="1"/>
          </p:cNvPicPr>
          <p:nvPr>
            <p:ph sz="half" idx="1"/>
          </p:nvPr>
        </p:nvPicPr>
        <p:blipFill>
          <a:blip r:embed="rId3"/>
          <a:stretch>
            <a:fillRect/>
          </a:stretch>
        </p:blipFill>
        <p:spPr>
          <a:xfrm>
            <a:off x="740228" y="1594900"/>
            <a:ext cx="7663543" cy="3668199"/>
          </a:xfrm>
        </p:spPr>
      </p:pic>
      <p:sp>
        <p:nvSpPr>
          <p:cNvPr id="5" name="Slide Number Placeholder 3">
            <a:extLst>
              <a:ext uri="{FF2B5EF4-FFF2-40B4-BE49-F238E27FC236}">
                <a16:creationId xmlns:a16="http://schemas.microsoft.com/office/drawing/2014/main" id="{6BECACD2-190F-E3E0-3E8C-8876E5372A9A}"/>
              </a:ext>
            </a:extLst>
          </p:cNvPr>
          <p:cNvSpPr>
            <a:spLocks noGrp="1"/>
          </p:cNvSpPr>
          <p:nvPr>
            <p:ph type="sldNum" sz="quarter" idx="12"/>
          </p:nvPr>
        </p:nvSpPr>
        <p:spPr>
          <a:xfrm>
            <a:off x="6553200" y="6336792"/>
            <a:ext cx="2133600" cy="365125"/>
          </a:xfrm>
        </p:spPr>
        <p:txBody>
          <a:bodyPr/>
          <a:lstStyle/>
          <a:p>
            <a:fld id="{2328C319-6E83-6046-A764-7290FC084EF5}" type="slidenum">
              <a:rPr lang="en-US" altLang="en-US" smtClean="0"/>
              <a:t>47</a:t>
            </a:fld>
            <a:endParaRPr lang="en-US" altLang="en-US" dirty="0"/>
          </a:p>
        </p:txBody>
      </p:sp>
    </p:spTree>
    <p:extLst>
      <p:ext uri="{BB962C8B-B14F-4D97-AF65-F5344CB8AC3E}">
        <p14:creationId xmlns:p14="http://schemas.microsoft.com/office/powerpoint/2010/main" val="24822141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a:xfrm>
            <a:off x="457201" y="463196"/>
            <a:ext cx="6772514" cy="1143000"/>
          </a:xfrm>
        </p:spPr>
        <p:txBody>
          <a:bodyPr wrap="square" anchor="t">
            <a:normAutofit/>
          </a:bodyPr>
          <a:lstStyle/>
          <a:p>
            <a:r>
              <a:rPr lang="en-US" dirty="0"/>
              <a:t>Upload Audit Workbooks</a:t>
            </a:r>
          </a:p>
        </p:txBody>
      </p:sp>
      <p:graphicFrame>
        <p:nvGraphicFramePr>
          <p:cNvPr id="10" name="Content Placeholder 7">
            <a:extLst>
              <a:ext uri="{FF2B5EF4-FFF2-40B4-BE49-F238E27FC236}">
                <a16:creationId xmlns:a16="http://schemas.microsoft.com/office/drawing/2014/main" id="{F5756357-6FB0-8944-7303-14ABD1C4494A}"/>
              </a:ext>
            </a:extLst>
          </p:cNvPr>
          <p:cNvGraphicFramePr>
            <a:graphicFrameLocks noGrp="1"/>
          </p:cNvGraphicFramePr>
          <p:nvPr>
            <p:ph idx="1"/>
            <p:extLst>
              <p:ext uri="{D42A27DB-BD31-4B8C-83A1-F6EECF244321}">
                <p14:modId xmlns:p14="http://schemas.microsoft.com/office/powerpoint/2010/main" val="3384773659"/>
              </p:ext>
            </p:extLst>
          </p:nvPr>
        </p:nvGraphicFramePr>
        <p:xfrm>
          <a:off x="457201" y="1586602"/>
          <a:ext cx="8072845" cy="4343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0F7FF97-D4B1-AAAF-6CB6-2863D770412E}"/>
              </a:ext>
            </a:extLst>
          </p:cNvPr>
          <p:cNvSpPr>
            <a:spLocks noGrp="1"/>
          </p:cNvSpPr>
          <p:nvPr>
            <p:ph type="sldNum" sz="quarter" idx="12"/>
          </p:nvPr>
        </p:nvSpPr>
        <p:spPr/>
        <p:txBody>
          <a:bodyPr/>
          <a:lstStyle/>
          <a:p>
            <a:fld id="{2328C319-6E83-6046-A764-7290FC084EF5}" type="slidenum">
              <a:rPr lang="en-US" altLang="en-US" smtClean="0"/>
              <a:t>48</a:t>
            </a:fld>
            <a:endParaRPr lang="en-US" altLang="en-US" dirty="0"/>
          </a:p>
        </p:txBody>
      </p:sp>
    </p:spTree>
    <p:extLst>
      <p:ext uri="{BB962C8B-B14F-4D97-AF65-F5344CB8AC3E}">
        <p14:creationId xmlns:p14="http://schemas.microsoft.com/office/powerpoint/2010/main" val="195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2159-D363-015B-3E06-6D1EE764C228}"/>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061944"/>
                </a:solidFill>
                <a:effectLst/>
                <a:uLnTx/>
                <a:uFillTx/>
                <a:latin typeface="Calibri"/>
                <a:ea typeface="ＭＳ Ｐゴシック" charset="0"/>
              </a:rPr>
              <a:t>GASB 100, </a:t>
            </a:r>
            <a:r>
              <a:rPr kumimoji="0" lang="en-US" sz="4000" b="1" i="1" u="none" strike="noStrike" kern="1200" cap="none" spc="0" normalizeH="0" baseline="0" noProof="0" dirty="0">
                <a:ln>
                  <a:noFill/>
                </a:ln>
                <a:solidFill>
                  <a:srgbClr val="061944"/>
                </a:solidFill>
                <a:effectLst/>
                <a:uLnTx/>
                <a:uFillTx/>
                <a:latin typeface="Calibri"/>
                <a:ea typeface="ＭＳ Ｐゴシック" charset="0"/>
              </a:rPr>
              <a:t>Accounting Changes and Error Corrections</a:t>
            </a:r>
            <a:endParaRPr lang="en-US" dirty="0"/>
          </a:p>
        </p:txBody>
      </p:sp>
      <p:sp>
        <p:nvSpPr>
          <p:cNvPr id="3" name="Content Placeholder 2">
            <a:extLst>
              <a:ext uri="{FF2B5EF4-FFF2-40B4-BE49-F238E27FC236}">
                <a16:creationId xmlns:a16="http://schemas.microsoft.com/office/drawing/2014/main" id="{0AFAAF34-9928-2A9C-0C52-B5A130524DEA}"/>
              </a:ext>
            </a:extLst>
          </p:cNvPr>
          <p:cNvSpPr>
            <a:spLocks noGrp="1"/>
          </p:cNvSpPr>
          <p:nvPr>
            <p:ph idx="1"/>
          </p:nvPr>
        </p:nvSpPr>
        <p:spPr>
          <a:xfrm>
            <a:off x="457200" y="1377244"/>
            <a:ext cx="8229600" cy="4748920"/>
          </a:xfrm>
        </p:spPr>
        <p:txBody>
          <a:bodyPr/>
          <a:lstStyle/>
          <a:p>
            <a:r>
              <a:rPr lang="en-US" dirty="0"/>
              <a:t>Definitions (continued) </a:t>
            </a:r>
          </a:p>
          <a:p>
            <a:pPr lvl="1"/>
            <a:r>
              <a:rPr lang="en-US" dirty="0"/>
              <a:t>Accounting changes (continued)</a:t>
            </a:r>
          </a:p>
          <a:p>
            <a:pPr lvl="2"/>
            <a:r>
              <a:rPr lang="en-US" dirty="0"/>
              <a:t>Changes to or within the financial reporting entity</a:t>
            </a:r>
          </a:p>
          <a:p>
            <a:pPr lvl="3"/>
            <a:r>
              <a:rPr lang="en-US" dirty="0"/>
              <a:t>Component unit added or removed, or changed between blended and discretely presented component units</a:t>
            </a:r>
          </a:p>
          <a:p>
            <a:pPr lvl="3"/>
            <a:r>
              <a:rPr lang="en-US" dirty="0"/>
              <a:t>Fund added or removed resulting from the movement of continuing operations</a:t>
            </a:r>
          </a:p>
          <a:p>
            <a:pPr lvl="3"/>
            <a:r>
              <a:rPr lang="en-US" dirty="0"/>
              <a:t>Fund reclassified between major and nonmajor</a:t>
            </a:r>
          </a:p>
          <a:p>
            <a:pPr lvl="1"/>
            <a:r>
              <a:rPr lang="en-US" dirty="0"/>
              <a:t>Error correction</a:t>
            </a:r>
          </a:p>
          <a:p>
            <a:pPr lvl="2"/>
            <a:r>
              <a:rPr lang="en-US" dirty="0"/>
              <a:t>Mathematical miscalculations </a:t>
            </a:r>
          </a:p>
          <a:p>
            <a:pPr lvl="2"/>
            <a:r>
              <a:rPr lang="en-US" dirty="0"/>
              <a:t>Misapplication of accounting principles</a:t>
            </a:r>
          </a:p>
          <a:p>
            <a:pPr lvl="2"/>
            <a:r>
              <a:rPr lang="en-US" dirty="0"/>
              <a:t>Oversight or misuse of facts</a:t>
            </a:r>
          </a:p>
        </p:txBody>
      </p:sp>
      <p:sp>
        <p:nvSpPr>
          <p:cNvPr id="5" name="Slide Number Placeholder 4">
            <a:extLst>
              <a:ext uri="{FF2B5EF4-FFF2-40B4-BE49-F238E27FC236}">
                <a16:creationId xmlns:a16="http://schemas.microsoft.com/office/drawing/2014/main" id="{047EEB69-7629-8FEA-D243-9391C148D251}"/>
              </a:ext>
            </a:extLst>
          </p:cNvPr>
          <p:cNvSpPr>
            <a:spLocks noGrp="1"/>
          </p:cNvSpPr>
          <p:nvPr>
            <p:ph type="sldNum" sz="quarter" idx="12"/>
          </p:nvPr>
        </p:nvSpPr>
        <p:spPr/>
        <p:txBody>
          <a:bodyPr/>
          <a:lstStyle/>
          <a:p>
            <a:fld id="{2328C319-6E83-6046-A764-7290FC084EF5}" type="slidenum">
              <a:rPr lang="en-US" altLang="en-US" smtClean="0"/>
              <a:t>4</a:t>
            </a:fld>
            <a:endParaRPr lang="en-US" altLang="en-US" dirty="0"/>
          </a:p>
        </p:txBody>
      </p:sp>
    </p:spTree>
    <p:extLst>
      <p:ext uri="{BB962C8B-B14F-4D97-AF65-F5344CB8AC3E}">
        <p14:creationId xmlns:p14="http://schemas.microsoft.com/office/powerpoint/2010/main" val="202775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Workbooks</a:t>
            </a:r>
          </a:p>
        </p:txBody>
      </p:sp>
      <p:pic>
        <p:nvPicPr>
          <p:cNvPr id="3" name="Content Placeholder 2">
            <a:extLst>
              <a:ext uri="{FF2B5EF4-FFF2-40B4-BE49-F238E27FC236}">
                <a16:creationId xmlns:a16="http://schemas.microsoft.com/office/drawing/2014/main" id="{97B53716-4CBB-2A9A-B7CE-4BD72055C13B}"/>
              </a:ext>
            </a:extLst>
          </p:cNvPr>
          <p:cNvPicPr>
            <a:picLocks noGrp="1" noChangeAspect="1"/>
          </p:cNvPicPr>
          <p:nvPr>
            <p:ph idx="1"/>
          </p:nvPr>
        </p:nvPicPr>
        <p:blipFill>
          <a:blip r:embed="rId3"/>
          <a:stretch>
            <a:fillRect/>
          </a:stretch>
        </p:blipFill>
        <p:spPr>
          <a:xfrm>
            <a:off x="457199" y="1606196"/>
            <a:ext cx="8229600" cy="3314405"/>
          </a:xfrm>
        </p:spPr>
      </p:pic>
      <p:pic>
        <p:nvPicPr>
          <p:cNvPr id="9" name="Picture 8">
            <a:extLst>
              <a:ext uri="{FF2B5EF4-FFF2-40B4-BE49-F238E27FC236}">
                <a16:creationId xmlns:a16="http://schemas.microsoft.com/office/drawing/2014/main" id="{363558E0-A520-A1E0-A110-FCF5FF6767E4}"/>
              </a:ext>
            </a:extLst>
          </p:cNvPr>
          <p:cNvPicPr>
            <a:picLocks noChangeAspect="1"/>
          </p:cNvPicPr>
          <p:nvPr/>
        </p:nvPicPr>
        <p:blipFill>
          <a:blip r:embed="rId4"/>
          <a:stretch>
            <a:fillRect/>
          </a:stretch>
        </p:blipFill>
        <p:spPr>
          <a:xfrm>
            <a:off x="244928" y="5120298"/>
            <a:ext cx="8654143" cy="1082636"/>
          </a:xfrm>
          <a:prstGeom prst="rect">
            <a:avLst/>
          </a:prstGeom>
        </p:spPr>
      </p:pic>
      <p:sp>
        <p:nvSpPr>
          <p:cNvPr id="4" name="Slide Number Placeholder 3">
            <a:extLst>
              <a:ext uri="{FF2B5EF4-FFF2-40B4-BE49-F238E27FC236}">
                <a16:creationId xmlns:a16="http://schemas.microsoft.com/office/drawing/2014/main" id="{ADEC719F-2C04-4E95-8EF4-84688A9D9163}"/>
              </a:ext>
            </a:extLst>
          </p:cNvPr>
          <p:cNvSpPr>
            <a:spLocks noGrp="1"/>
          </p:cNvSpPr>
          <p:nvPr>
            <p:ph type="sldNum" sz="quarter" idx="12"/>
          </p:nvPr>
        </p:nvSpPr>
        <p:spPr/>
        <p:txBody>
          <a:bodyPr/>
          <a:lstStyle/>
          <a:p>
            <a:fld id="{2328C319-6E83-6046-A764-7290FC084EF5}" type="slidenum">
              <a:rPr lang="en-US" altLang="en-US" smtClean="0"/>
              <a:t>49</a:t>
            </a:fld>
            <a:endParaRPr lang="en-US" altLang="en-US" dirty="0"/>
          </a:p>
        </p:txBody>
      </p:sp>
    </p:spTree>
    <p:extLst>
      <p:ext uri="{BB962C8B-B14F-4D97-AF65-F5344CB8AC3E}">
        <p14:creationId xmlns:p14="http://schemas.microsoft.com/office/powerpoint/2010/main" val="1752081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Workbooks</a:t>
            </a:r>
          </a:p>
        </p:txBody>
      </p:sp>
      <p:pic>
        <p:nvPicPr>
          <p:cNvPr id="8" name="Content Placeholder 7">
            <a:extLst>
              <a:ext uri="{FF2B5EF4-FFF2-40B4-BE49-F238E27FC236}">
                <a16:creationId xmlns:a16="http://schemas.microsoft.com/office/drawing/2014/main" id="{ACA70CA5-14F4-14D5-BA99-419AAE13B5E4}"/>
              </a:ext>
            </a:extLst>
          </p:cNvPr>
          <p:cNvPicPr>
            <a:picLocks noGrp="1" noChangeAspect="1"/>
          </p:cNvPicPr>
          <p:nvPr>
            <p:ph idx="1"/>
          </p:nvPr>
        </p:nvPicPr>
        <p:blipFill>
          <a:blip r:embed="rId3"/>
          <a:stretch>
            <a:fillRect/>
          </a:stretch>
        </p:blipFill>
        <p:spPr>
          <a:xfrm>
            <a:off x="944565" y="2472607"/>
            <a:ext cx="7254869" cy="1912786"/>
          </a:xfrm>
        </p:spPr>
      </p:pic>
      <p:sp>
        <p:nvSpPr>
          <p:cNvPr id="3" name="Slide Number Placeholder 2">
            <a:extLst>
              <a:ext uri="{FF2B5EF4-FFF2-40B4-BE49-F238E27FC236}">
                <a16:creationId xmlns:a16="http://schemas.microsoft.com/office/drawing/2014/main" id="{803DA1FC-0C66-8892-0C47-AA2564044B60}"/>
              </a:ext>
            </a:extLst>
          </p:cNvPr>
          <p:cNvSpPr>
            <a:spLocks noGrp="1"/>
          </p:cNvSpPr>
          <p:nvPr>
            <p:ph type="sldNum" sz="quarter" idx="12"/>
          </p:nvPr>
        </p:nvSpPr>
        <p:spPr/>
        <p:txBody>
          <a:bodyPr/>
          <a:lstStyle/>
          <a:p>
            <a:fld id="{2328C319-6E83-6046-A764-7290FC084EF5}" type="slidenum">
              <a:rPr lang="en-US" altLang="en-US" smtClean="0"/>
              <a:t>50</a:t>
            </a:fld>
            <a:endParaRPr lang="en-US" altLang="en-US" dirty="0"/>
          </a:p>
        </p:txBody>
      </p:sp>
    </p:spTree>
    <p:extLst>
      <p:ext uri="{BB962C8B-B14F-4D97-AF65-F5344CB8AC3E}">
        <p14:creationId xmlns:p14="http://schemas.microsoft.com/office/powerpoint/2010/main" val="2886474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Finalizing</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p:txBody>
          <a:bodyPr/>
          <a:lstStyle/>
          <a:p>
            <a:r>
              <a:rPr lang="en-US" sz="2800" dirty="0"/>
              <a:t>Tribal data release</a:t>
            </a:r>
          </a:p>
          <a:p>
            <a:r>
              <a:rPr lang="en-US" sz="2800" dirty="0"/>
              <a:t>Pre-certification validation</a:t>
            </a:r>
          </a:p>
          <a:p>
            <a:r>
              <a:rPr lang="en-US" sz="2800" dirty="0"/>
              <a:t>Lock for certification</a:t>
            </a:r>
          </a:p>
          <a:p>
            <a:r>
              <a:rPr lang="en-US" sz="2800" dirty="0"/>
              <a:t>Audit certification and confirm submission</a:t>
            </a:r>
          </a:p>
          <a:p>
            <a:endParaRPr lang="en-US" dirty="0"/>
          </a:p>
        </p:txBody>
      </p:sp>
      <p:sp>
        <p:nvSpPr>
          <p:cNvPr id="3" name="Slide Number Placeholder 2">
            <a:extLst>
              <a:ext uri="{FF2B5EF4-FFF2-40B4-BE49-F238E27FC236}">
                <a16:creationId xmlns:a16="http://schemas.microsoft.com/office/drawing/2014/main" id="{EF34B3E2-F0F5-1485-0876-A5CADDCC64CE}"/>
              </a:ext>
            </a:extLst>
          </p:cNvPr>
          <p:cNvSpPr>
            <a:spLocks noGrp="1"/>
          </p:cNvSpPr>
          <p:nvPr>
            <p:ph type="sldNum" sz="quarter" idx="12"/>
          </p:nvPr>
        </p:nvSpPr>
        <p:spPr/>
        <p:txBody>
          <a:bodyPr/>
          <a:lstStyle/>
          <a:p>
            <a:fld id="{2328C319-6E83-6046-A764-7290FC084EF5}" type="slidenum">
              <a:rPr lang="en-US" altLang="en-US" smtClean="0"/>
              <a:t>51</a:t>
            </a:fld>
            <a:endParaRPr lang="en-US" altLang="en-US" dirty="0"/>
          </a:p>
        </p:txBody>
      </p:sp>
    </p:spTree>
    <p:extLst>
      <p:ext uri="{BB962C8B-B14F-4D97-AF65-F5344CB8AC3E}">
        <p14:creationId xmlns:p14="http://schemas.microsoft.com/office/powerpoint/2010/main" val="257373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Finalizing</a:t>
            </a:r>
          </a:p>
        </p:txBody>
      </p:sp>
      <p:pic>
        <p:nvPicPr>
          <p:cNvPr id="3" name="Content Placeholder 2">
            <a:extLst>
              <a:ext uri="{FF2B5EF4-FFF2-40B4-BE49-F238E27FC236}">
                <a16:creationId xmlns:a16="http://schemas.microsoft.com/office/drawing/2014/main" id="{6CE7CD72-C6CE-FBF3-E6D2-04409447CC68}"/>
              </a:ext>
            </a:extLst>
          </p:cNvPr>
          <p:cNvPicPr>
            <a:picLocks noGrp="1" noChangeAspect="1"/>
          </p:cNvPicPr>
          <p:nvPr>
            <p:ph idx="1"/>
          </p:nvPr>
        </p:nvPicPr>
        <p:blipFill>
          <a:blip r:embed="rId3"/>
          <a:stretch>
            <a:fillRect/>
          </a:stretch>
        </p:blipFill>
        <p:spPr>
          <a:xfrm>
            <a:off x="457200" y="1962192"/>
            <a:ext cx="8229600" cy="3801978"/>
          </a:xfrm>
        </p:spPr>
      </p:pic>
      <p:sp>
        <p:nvSpPr>
          <p:cNvPr id="4" name="Slide Number Placeholder 3">
            <a:extLst>
              <a:ext uri="{FF2B5EF4-FFF2-40B4-BE49-F238E27FC236}">
                <a16:creationId xmlns:a16="http://schemas.microsoft.com/office/drawing/2014/main" id="{84B33034-E185-95EA-E80E-B57465823B36}"/>
              </a:ext>
            </a:extLst>
          </p:cNvPr>
          <p:cNvSpPr>
            <a:spLocks noGrp="1"/>
          </p:cNvSpPr>
          <p:nvPr>
            <p:ph type="sldNum" sz="quarter" idx="12"/>
          </p:nvPr>
        </p:nvSpPr>
        <p:spPr/>
        <p:txBody>
          <a:bodyPr/>
          <a:lstStyle/>
          <a:p>
            <a:fld id="{2328C319-6E83-6046-A764-7290FC084EF5}" type="slidenum">
              <a:rPr lang="en-US" altLang="en-US" smtClean="0"/>
              <a:t>52</a:t>
            </a:fld>
            <a:endParaRPr lang="en-US" altLang="en-US" dirty="0"/>
          </a:p>
        </p:txBody>
      </p:sp>
    </p:spTree>
    <p:extLst>
      <p:ext uri="{BB962C8B-B14F-4D97-AF65-F5344CB8AC3E}">
        <p14:creationId xmlns:p14="http://schemas.microsoft.com/office/powerpoint/2010/main" val="1191462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93100-24F5-864E-C605-D6835834482C}"/>
              </a:ext>
            </a:extLst>
          </p:cNvPr>
          <p:cNvSpPr>
            <a:spLocks noGrp="1"/>
          </p:cNvSpPr>
          <p:nvPr>
            <p:ph type="title"/>
          </p:nvPr>
        </p:nvSpPr>
        <p:spPr/>
        <p:txBody>
          <a:bodyPr/>
          <a:lstStyle/>
          <a:p>
            <a:r>
              <a:rPr lang="en-US" dirty="0"/>
              <a:t>More Pointers</a:t>
            </a:r>
          </a:p>
        </p:txBody>
      </p:sp>
      <p:sp>
        <p:nvSpPr>
          <p:cNvPr id="8" name="Content Placeholder 7">
            <a:extLst>
              <a:ext uri="{FF2B5EF4-FFF2-40B4-BE49-F238E27FC236}">
                <a16:creationId xmlns:a16="http://schemas.microsoft.com/office/drawing/2014/main" id="{B1967E89-CD0C-FF11-D3B7-BD3964F10CCC}"/>
              </a:ext>
            </a:extLst>
          </p:cNvPr>
          <p:cNvSpPr>
            <a:spLocks noGrp="1"/>
          </p:cNvSpPr>
          <p:nvPr>
            <p:ph idx="1"/>
          </p:nvPr>
        </p:nvSpPr>
        <p:spPr/>
        <p:txBody>
          <a:bodyPr/>
          <a:lstStyle/>
          <a:p>
            <a:r>
              <a:rPr lang="en-US" sz="2800" dirty="0"/>
              <a:t>Automatic emails are not generated after each step of certification</a:t>
            </a:r>
          </a:p>
          <a:p>
            <a:r>
              <a:rPr lang="en-US" sz="2800" dirty="0"/>
              <a:t>Make sure the best UEI is entered as the main UEI</a:t>
            </a:r>
          </a:p>
          <a:p>
            <a:r>
              <a:rPr lang="en-US" sz="2800" dirty="0"/>
              <a:t>Verify accuracy and matching between the SEFA and the audit findings to avoid validation errors</a:t>
            </a:r>
          </a:p>
          <a:p>
            <a:r>
              <a:rPr lang="en-US" sz="2800" dirty="0"/>
              <a:t>Row height can’t be expanded – click on cells to review</a:t>
            </a:r>
          </a:p>
          <a:p>
            <a:r>
              <a:rPr lang="en-US" sz="2800" dirty="0"/>
              <a:t>User login information can not be edited at this time</a:t>
            </a:r>
          </a:p>
          <a:p>
            <a:endParaRPr lang="en-US" dirty="0"/>
          </a:p>
        </p:txBody>
      </p:sp>
      <p:sp>
        <p:nvSpPr>
          <p:cNvPr id="3" name="Slide Number Placeholder 2">
            <a:extLst>
              <a:ext uri="{FF2B5EF4-FFF2-40B4-BE49-F238E27FC236}">
                <a16:creationId xmlns:a16="http://schemas.microsoft.com/office/drawing/2014/main" id="{A0478D33-3E73-75A2-CB39-8F913867B9A5}"/>
              </a:ext>
            </a:extLst>
          </p:cNvPr>
          <p:cNvSpPr>
            <a:spLocks noGrp="1"/>
          </p:cNvSpPr>
          <p:nvPr>
            <p:ph type="sldNum" sz="quarter" idx="12"/>
          </p:nvPr>
        </p:nvSpPr>
        <p:spPr/>
        <p:txBody>
          <a:bodyPr/>
          <a:lstStyle/>
          <a:p>
            <a:fld id="{2328C319-6E83-6046-A764-7290FC084EF5}" type="slidenum">
              <a:rPr lang="en-US" altLang="en-US" smtClean="0"/>
              <a:t>53</a:t>
            </a:fld>
            <a:endParaRPr lang="en-US" altLang="en-US" dirty="0"/>
          </a:p>
        </p:txBody>
      </p:sp>
    </p:spTree>
    <p:extLst>
      <p:ext uri="{BB962C8B-B14F-4D97-AF65-F5344CB8AC3E}">
        <p14:creationId xmlns:p14="http://schemas.microsoft.com/office/powerpoint/2010/main" val="2082226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EC57-77B3-C6DF-85E9-EDA832C5CF62}"/>
              </a:ext>
            </a:extLst>
          </p:cNvPr>
          <p:cNvSpPr>
            <a:spLocks noGrp="1"/>
          </p:cNvSpPr>
          <p:nvPr>
            <p:ph type="title"/>
          </p:nvPr>
        </p:nvSpPr>
        <p:spPr/>
        <p:txBody>
          <a:bodyPr/>
          <a:lstStyle/>
          <a:p>
            <a:r>
              <a:rPr lang="en-US" dirty="0"/>
              <a:t>Polling Question #4</a:t>
            </a:r>
          </a:p>
        </p:txBody>
      </p:sp>
      <p:sp>
        <p:nvSpPr>
          <p:cNvPr id="3" name="Content Placeholder 2">
            <a:extLst>
              <a:ext uri="{FF2B5EF4-FFF2-40B4-BE49-F238E27FC236}">
                <a16:creationId xmlns:a16="http://schemas.microsoft.com/office/drawing/2014/main" id="{A3215E0E-F2EB-B17B-46E0-2A71FB605475}"/>
              </a:ext>
            </a:extLst>
          </p:cNvPr>
          <p:cNvSpPr>
            <a:spLocks noGrp="1"/>
          </p:cNvSpPr>
          <p:nvPr>
            <p:ph idx="1"/>
          </p:nvPr>
        </p:nvSpPr>
        <p:spPr/>
        <p:txBody>
          <a:bodyPr/>
          <a:lstStyle/>
          <a:p>
            <a:pPr marL="0" indent="0">
              <a:buNone/>
            </a:pPr>
            <a:r>
              <a:rPr lang="en-US" dirty="0"/>
              <a:t>What year was the Buffalo </a:t>
            </a:r>
            <a:r>
              <a:rPr lang="en-US" dirty="0" err="1"/>
              <a:t>Sabres</a:t>
            </a:r>
            <a:r>
              <a:rPr lang="en-US" dirty="0"/>
              <a:t> founded? </a:t>
            </a:r>
          </a:p>
          <a:p>
            <a:pPr marL="514350" indent="-514350">
              <a:buFont typeface="+mj-lt"/>
              <a:buAutoNum type="arabicPeriod"/>
            </a:pPr>
            <a:r>
              <a:rPr lang="en-US" dirty="0"/>
              <a:t>1950</a:t>
            </a:r>
          </a:p>
          <a:p>
            <a:pPr marL="514350" indent="-514350">
              <a:buFont typeface="+mj-lt"/>
              <a:buAutoNum type="arabicPeriod"/>
            </a:pPr>
            <a:r>
              <a:rPr lang="en-US" dirty="0"/>
              <a:t>1960</a:t>
            </a:r>
          </a:p>
          <a:p>
            <a:pPr marL="514350" indent="-514350">
              <a:buFont typeface="+mj-lt"/>
              <a:buAutoNum type="arabicPeriod"/>
            </a:pPr>
            <a:r>
              <a:rPr lang="en-US" dirty="0"/>
              <a:t>1970</a:t>
            </a:r>
          </a:p>
          <a:p>
            <a:pPr marL="514350" indent="-514350">
              <a:buFont typeface="+mj-lt"/>
              <a:buAutoNum type="arabicPeriod"/>
            </a:pPr>
            <a:r>
              <a:rPr lang="en-US" dirty="0"/>
              <a:t>1980</a:t>
            </a:r>
          </a:p>
        </p:txBody>
      </p:sp>
      <p:sp>
        <p:nvSpPr>
          <p:cNvPr id="5" name="Slide Number Placeholder 4">
            <a:extLst>
              <a:ext uri="{FF2B5EF4-FFF2-40B4-BE49-F238E27FC236}">
                <a16:creationId xmlns:a16="http://schemas.microsoft.com/office/drawing/2014/main" id="{9D1D48FE-ADF3-DB5E-EB4A-58D998FB3C87}"/>
              </a:ext>
            </a:extLst>
          </p:cNvPr>
          <p:cNvSpPr>
            <a:spLocks noGrp="1"/>
          </p:cNvSpPr>
          <p:nvPr>
            <p:ph type="sldNum" sz="quarter" idx="12"/>
          </p:nvPr>
        </p:nvSpPr>
        <p:spPr/>
        <p:txBody>
          <a:bodyPr/>
          <a:lstStyle/>
          <a:p>
            <a:fld id="{2328C319-6E83-6046-A764-7290FC084EF5}" type="slidenum">
              <a:rPr lang="en-US" altLang="en-US" smtClean="0"/>
              <a:t>54</a:t>
            </a:fld>
            <a:endParaRPr lang="en-US" altLang="en-US" dirty="0"/>
          </a:p>
        </p:txBody>
      </p:sp>
    </p:spTree>
    <p:extLst>
      <p:ext uri="{BB962C8B-B14F-4D97-AF65-F5344CB8AC3E}">
        <p14:creationId xmlns:p14="http://schemas.microsoft.com/office/powerpoint/2010/main" val="998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C1F3-13CD-FBF9-5691-0590B8CD5376}"/>
              </a:ext>
            </a:extLst>
          </p:cNvPr>
          <p:cNvSpPr>
            <a:spLocks noGrp="1"/>
          </p:cNvSpPr>
          <p:nvPr>
            <p:ph type="title"/>
          </p:nvPr>
        </p:nvSpPr>
        <p:spPr/>
        <p:txBody>
          <a:bodyPr/>
          <a:lstStyle/>
          <a:p>
            <a:r>
              <a:rPr lang="en-US" dirty="0"/>
              <a:t>GASB 100, </a:t>
            </a:r>
            <a:r>
              <a:rPr lang="en-US" sz="4000" i="1" dirty="0"/>
              <a:t>Accounting Changes and Error Corrections</a:t>
            </a:r>
            <a:endParaRPr lang="en-US" i="1" dirty="0"/>
          </a:p>
        </p:txBody>
      </p:sp>
      <p:sp>
        <p:nvSpPr>
          <p:cNvPr id="3" name="Content Placeholder 2">
            <a:extLst>
              <a:ext uri="{FF2B5EF4-FFF2-40B4-BE49-F238E27FC236}">
                <a16:creationId xmlns:a16="http://schemas.microsoft.com/office/drawing/2014/main" id="{D0B21171-49D3-448B-D5DC-1A301AE05AF8}"/>
              </a:ext>
            </a:extLst>
          </p:cNvPr>
          <p:cNvSpPr>
            <a:spLocks noGrp="1"/>
          </p:cNvSpPr>
          <p:nvPr>
            <p:ph idx="1"/>
          </p:nvPr>
        </p:nvSpPr>
        <p:spPr/>
        <p:txBody>
          <a:bodyPr/>
          <a:lstStyle/>
          <a:p>
            <a:r>
              <a:rPr lang="en-US" dirty="0"/>
              <a:t>Change in accounting principle</a:t>
            </a:r>
          </a:p>
          <a:p>
            <a:pPr lvl="1"/>
            <a:r>
              <a:rPr lang="en-US" b="1" dirty="0"/>
              <a:t>Retroactive</a:t>
            </a:r>
            <a:r>
              <a:rPr lang="en-US" dirty="0"/>
              <a:t> reporting to earliest period presented (unless impractical) with restatement of beginning net position/fund balance</a:t>
            </a:r>
          </a:p>
          <a:p>
            <a:pPr lvl="1"/>
            <a:r>
              <a:rPr lang="en-US" dirty="0"/>
              <a:t>Disclosure of reason for change, effects on beginning net position/fund balance, and the reason the change is preferable (unless due to a new pronouncement)</a:t>
            </a:r>
          </a:p>
          <a:p>
            <a:endParaRPr lang="en-US" dirty="0"/>
          </a:p>
        </p:txBody>
      </p:sp>
      <p:sp>
        <p:nvSpPr>
          <p:cNvPr id="5" name="Slide Number Placeholder 4">
            <a:extLst>
              <a:ext uri="{FF2B5EF4-FFF2-40B4-BE49-F238E27FC236}">
                <a16:creationId xmlns:a16="http://schemas.microsoft.com/office/drawing/2014/main" id="{865C037C-E259-EC47-8569-FEE609857290}"/>
              </a:ext>
            </a:extLst>
          </p:cNvPr>
          <p:cNvSpPr>
            <a:spLocks noGrp="1"/>
          </p:cNvSpPr>
          <p:nvPr>
            <p:ph type="sldNum" sz="quarter" idx="12"/>
          </p:nvPr>
        </p:nvSpPr>
        <p:spPr/>
        <p:txBody>
          <a:bodyPr/>
          <a:lstStyle/>
          <a:p>
            <a:fld id="{2328C319-6E83-6046-A764-7290FC084EF5}" type="slidenum">
              <a:rPr lang="en-US" altLang="en-US" smtClean="0"/>
              <a:t>5</a:t>
            </a:fld>
            <a:endParaRPr lang="en-US" altLang="en-US" dirty="0"/>
          </a:p>
        </p:txBody>
      </p:sp>
    </p:spTree>
    <p:extLst>
      <p:ext uri="{BB962C8B-B14F-4D97-AF65-F5344CB8AC3E}">
        <p14:creationId xmlns:p14="http://schemas.microsoft.com/office/powerpoint/2010/main" val="128779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C1F3-13CD-FBF9-5691-0590B8CD5376}"/>
              </a:ext>
            </a:extLst>
          </p:cNvPr>
          <p:cNvSpPr>
            <a:spLocks noGrp="1"/>
          </p:cNvSpPr>
          <p:nvPr>
            <p:ph type="title"/>
          </p:nvPr>
        </p:nvSpPr>
        <p:spPr/>
        <p:txBody>
          <a:bodyPr/>
          <a:lstStyle/>
          <a:p>
            <a:r>
              <a:rPr lang="en-US" dirty="0"/>
              <a:t>GASB 100, </a:t>
            </a:r>
            <a:r>
              <a:rPr lang="en-US" sz="4000" i="1" dirty="0"/>
              <a:t>Accounting Changes and Error Corrections</a:t>
            </a:r>
            <a:endParaRPr lang="en-US" i="1" dirty="0"/>
          </a:p>
        </p:txBody>
      </p:sp>
      <p:sp>
        <p:nvSpPr>
          <p:cNvPr id="3" name="Content Placeholder 2">
            <a:extLst>
              <a:ext uri="{FF2B5EF4-FFF2-40B4-BE49-F238E27FC236}">
                <a16:creationId xmlns:a16="http://schemas.microsoft.com/office/drawing/2014/main" id="{D0B21171-49D3-448B-D5DC-1A301AE05AF8}"/>
              </a:ext>
            </a:extLst>
          </p:cNvPr>
          <p:cNvSpPr>
            <a:spLocks noGrp="1"/>
          </p:cNvSpPr>
          <p:nvPr>
            <p:ph idx="1"/>
          </p:nvPr>
        </p:nvSpPr>
        <p:spPr/>
        <p:txBody>
          <a:bodyPr/>
          <a:lstStyle/>
          <a:p>
            <a:r>
              <a:rPr lang="en-US" dirty="0"/>
              <a:t>Change in accounting estimate</a:t>
            </a:r>
          </a:p>
          <a:p>
            <a:pPr lvl="1"/>
            <a:r>
              <a:rPr lang="en-US" b="1" dirty="0"/>
              <a:t>Prospective</a:t>
            </a:r>
            <a:r>
              <a:rPr lang="en-US" dirty="0"/>
              <a:t> reporting from period when change occurs</a:t>
            </a:r>
          </a:p>
          <a:p>
            <a:pPr lvl="1"/>
            <a:r>
              <a:rPr lang="en-US" dirty="0"/>
              <a:t>Disclosure of reason for change, line items on financial statements affected, and the reason the change is preferable (unless due to a new pronouncement)</a:t>
            </a:r>
          </a:p>
          <a:p>
            <a:r>
              <a:rPr lang="en-US" dirty="0"/>
              <a:t>Change to or within the entity</a:t>
            </a:r>
          </a:p>
          <a:p>
            <a:pPr lvl="1"/>
            <a:r>
              <a:rPr lang="en-US" dirty="0"/>
              <a:t>Adjustment to beginning net position/fund balance</a:t>
            </a:r>
          </a:p>
          <a:p>
            <a:endParaRPr lang="en-US" dirty="0"/>
          </a:p>
        </p:txBody>
      </p:sp>
      <p:sp>
        <p:nvSpPr>
          <p:cNvPr id="5" name="Slide Number Placeholder 4">
            <a:extLst>
              <a:ext uri="{FF2B5EF4-FFF2-40B4-BE49-F238E27FC236}">
                <a16:creationId xmlns:a16="http://schemas.microsoft.com/office/drawing/2014/main" id="{02744748-2250-AB63-1829-FDE355359ACC}"/>
              </a:ext>
            </a:extLst>
          </p:cNvPr>
          <p:cNvSpPr>
            <a:spLocks noGrp="1"/>
          </p:cNvSpPr>
          <p:nvPr>
            <p:ph type="sldNum" sz="quarter" idx="12"/>
          </p:nvPr>
        </p:nvSpPr>
        <p:spPr/>
        <p:txBody>
          <a:bodyPr/>
          <a:lstStyle/>
          <a:p>
            <a:fld id="{2328C319-6E83-6046-A764-7290FC084EF5}" type="slidenum">
              <a:rPr lang="en-US" altLang="en-US" smtClean="0"/>
              <a:t>6</a:t>
            </a:fld>
            <a:endParaRPr lang="en-US" altLang="en-US" dirty="0"/>
          </a:p>
        </p:txBody>
      </p:sp>
    </p:spTree>
    <p:extLst>
      <p:ext uri="{BB962C8B-B14F-4D97-AF65-F5344CB8AC3E}">
        <p14:creationId xmlns:p14="http://schemas.microsoft.com/office/powerpoint/2010/main" val="3084401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C1F3-13CD-FBF9-5691-0590B8CD5376}"/>
              </a:ext>
            </a:extLst>
          </p:cNvPr>
          <p:cNvSpPr>
            <a:spLocks noGrp="1"/>
          </p:cNvSpPr>
          <p:nvPr>
            <p:ph type="title"/>
          </p:nvPr>
        </p:nvSpPr>
        <p:spPr/>
        <p:txBody>
          <a:bodyPr/>
          <a:lstStyle/>
          <a:p>
            <a:r>
              <a:rPr lang="en-US" dirty="0"/>
              <a:t>GASB 100, </a:t>
            </a:r>
            <a:r>
              <a:rPr lang="en-US" sz="4000" i="1" dirty="0"/>
              <a:t>Accounting Changes and Error Corrections</a:t>
            </a:r>
            <a:endParaRPr lang="en-US" i="1" dirty="0"/>
          </a:p>
        </p:txBody>
      </p:sp>
      <p:sp>
        <p:nvSpPr>
          <p:cNvPr id="3" name="Content Placeholder 2">
            <a:extLst>
              <a:ext uri="{FF2B5EF4-FFF2-40B4-BE49-F238E27FC236}">
                <a16:creationId xmlns:a16="http://schemas.microsoft.com/office/drawing/2014/main" id="{D0B21171-49D3-448B-D5DC-1A301AE05AF8}"/>
              </a:ext>
            </a:extLst>
          </p:cNvPr>
          <p:cNvSpPr>
            <a:spLocks noGrp="1"/>
          </p:cNvSpPr>
          <p:nvPr>
            <p:ph idx="1"/>
          </p:nvPr>
        </p:nvSpPr>
        <p:spPr/>
        <p:txBody>
          <a:bodyPr/>
          <a:lstStyle/>
          <a:p>
            <a:r>
              <a:rPr lang="en-US" dirty="0"/>
              <a:t>Error correction</a:t>
            </a:r>
          </a:p>
          <a:p>
            <a:pPr lvl="1"/>
            <a:r>
              <a:rPr lang="en-US" b="1" dirty="0"/>
              <a:t>Retroactive</a:t>
            </a:r>
            <a:r>
              <a:rPr lang="en-US" dirty="0"/>
              <a:t> reporting to earliest period presented (unless impractical) with restatement of beginning net position/fund balance</a:t>
            </a:r>
          </a:p>
          <a:p>
            <a:pPr lvl="1"/>
            <a:r>
              <a:rPr lang="en-US" dirty="0"/>
              <a:t>Disclosure of reason for change, effects on beginning net position/fund balance for prior period in comparative statements, and effect on prior period’s change in net position/fund balance for single year statements</a:t>
            </a:r>
          </a:p>
          <a:p>
            <a:pPr lvl="1"/>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66D54714-5D93-5D81-CC64-9D920AAC28F5}"/>
              </a:ext>
            </a:extLst>
          </p:cNvPr>
          <p:cNvSpPr>
            <a:spLocks noGrp="1"/>
          </p:cNvSpPr>
          <p:nvPr>
            <p:ph type="sldNum" sz="quarter" idx="12"/>
          </p:nvPr>
        </p:nvSpPr>
        <p:spPr/>
        <p:txBody>
          <a:bodyPr/>
          <a:lstStyle/>
          <a:p>
            <a:fld id="{2328C319-6E83-6046-A764-7290FC084EF5}" type="slidenum">
              <a:rPr lang="en-US" altLang="en-US" smtClean="0"/>
              <a:t>7</a:t>
            </a:fld>
            <a:endParaRPr lang="en-US" altLang="en-US" dirty="0"/>
          </a:p>
        </p:txBody>
      </p:sp>
    </p:spTree>
    <p:extLst>
      <p:ext uri="{BB962C8B-B14F-4D97-AF65-F5344CB8AC3E}">
        <p14:creationId xmlns:p14="http://schemas.microsoft.com/office/powerpoint/2010/main" val="366759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C1F3-13CD-FBF9-5691-0590B8CD5376}"/>
              </a:ext>
            </a:extLst>
          </p:cNvPr>
          <p:cNvSpPr>
            <a:spLocks noGrp="1"/>
          </p:cNvSpPr>
          <p:nvPr>
            <p:ph type="title"/>
          </p:nvPr>
        </p:nvSpPr>
        <p:spPr/>
        <p:txBody>
          <a:bodyPr/>
          <a:lstStyle/>
          <a:p>
            <a:r>
              <a:rPr lang="en-US" dirty="0"/>
              <a:t>GASB 100, </a:t>
            </a:r>
            <a:r>
              <a:rPr lang="en-US" sz="4000" i="1" dirty="0"/>
              <a:t>Accounting Changes and Error Corrections</a:t>
            </a:r>
            <a:endParaRPr lang="en-US" i="1" dirty="0"/>
          </a:p>
        </p:txBody>
      </p:sp>
      <p:sp>
        <p:nvSpPr>
          <p:cNvPr id="3" name="Content Placeholder 2">
            <a:extLst>
              <a:ext uri="{FF2B5EF4-FFF2-40B4-BE49-F238E27FC236}">
                <a16:creationId xmlns:a16="http://schemas.microsoft.com/office/drawing/2014/main" id="{D0B21171-49D3-448B-D5DC-1A301AE05AF8}"/>
              </a:ext>
            </a:extLst>
          </p:cNvPr>
          <p:cNvSpPr>
            <a:spLocks noGrp="1"/>
          </p:cNvSpPr>
          <p:nvPr>
            <p:ph idx="1"/>
          </p:nvPr>
        </p:nvSpPr>
        <p:spPr/>
        <p:txBody>
          <a:bodyPr/>
          <a:lstStyle/>
          <a:p>
            <a:r>
              <a:rPr lang="en-US" dirty="0"/>
              <a:t>RSI and SI</a:t>
            </a:r>
          </a:p>
          <a:p>
            <a:pPr lvl="1"/>
            <a:r>
              <a:rPr lang="en-US" dirty="0"/>
              <a:t>For those periods presented in the basic financial statements, amounts should be similarly adjusted/restated</a:t>
            </a:r>
          </a:p>
          <a:p>
            <a:pPr lvl="1"/>
            <a:r>
              <a:rPr lang="en-US" dirty="0"/>
              <a:t>For periods </a:t>
            </a:r>
            <a:r>
              <a:rPr lang="en-US" i="1" dirty="0"/>
              <a:t>earlier</a:t>
            </a:r>
            <a:r>
              <a:rPr lang="en-US" dirty="0"/>
              <a:t> than those presented in the basic financial statements, they should NOT be restated (except for error corrections, then all periods presented should be corrected)</a:t>
            </a:r>
          </a:p>
          <a:p>
            <a:r>
              <a:rPr lang="en-US" dirty="0"/>
              <a:t>Effective for fiscal years </a:t>
            </a:r>
            <a:r>
              <a:rPr lang="en-US" b="1" dirty="0"/>
              <a:t>beginning after June 15, 2023</a:t>
            </a:r>
          </a:p>
          <a:p>
            <a:pPr lvl="1"/>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6A4226ED-7945-8362-701A-86DFC6A0F31F}"/>
              </a:ext>
            </a:extLst>
          </p:cNvPr>
          <p:cNvSpPr>
            <a:spLocks noGrp="1"/>
          </p:cNvSpPr>
          <p:nvPr>
            <p:ph type="sldNum" sz="quarter" idx="12"/>
          </p:nvPr>
        </p:nvSpPr>
        <p:spPr/>
        <p:txBody>
          <a:bodyPr/>
          <a:lstStyle/>
          <a:p>
            <a:fld id="{2328C319-6E83-6046-A764-7290FC084EF5}" type="slidenum">
              <a:rPr lang="en-US" altLang="en-US" smtClean="0"/>
              <a:t>8</a:t>
            </a:fld>
            <a:endParaRPr lang="en-US" altLang="en-US" dirty="0"/>
          </a:p>
        </p:txBody>
      </p:sp>
    </p:spTree>
    <p:extLst>
      <p:ext uri="{BB962C8B-B14F-4D97-AF65-F5344CB8AC3E}">
        <p14:creationId xmlns:p14="http://schemas.microsoft.com/office/powerpoint/2010/main" val="27687008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34470d13-7f16-4a6b-a4e3-16913c568048"/>
</p:tagLst>
</file>

<file path=ppt/theme/theme1.xml><?xml version="1.0" encoding="utf-8"?>
<a:theme xmlns:a="http://schemas.openxmlformats.org/drawingml/2006/main" name="2015 09 2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458d63-e909-4bb2-9b5d-25fdcac15ef0">
      <Terms xmlns="http://schemas.microsoft.com/office/infopath/2007/PartnerControls"/>
    </lcf76f155ced4ddcb4097134ff3c332f>
    <TaxCatchAll xmlns="a87a3098-4d56-4019-adf9-8efc0c25387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421890B3740C4AB2BC35A14DE3F6DC" ma:contentTypeVersion="17" ma:contentTypeDescription="Create a new document." ma:contentTypeScope="" ma:versionID="8656aa15ccddfd03f26da0ac40c11129">
  <xsd:schema xmlns:xsd="http://www.w3.org/2001/XMLSchema" xmlns:xs="http://www.w3.org/2001/XMLSchema" xmlns:p="http://schemas.microsoft.com/office/2006/metadata/properties" xmlns:ns2="1a458d63-e909-4bb2-9b5d-25fdcac15ef0" xmlns:ns3="a87a3098-4d56-4019-adf9-8efc0c253870" targetNamespace="http://schemas.microsoft.com/office/2006/metadata/properties" ma:root="true" ma:fieldsID="854fdd9672cc089148132bd5075c7af4" ns2:_="" ns3:_="">
    <xsd:import namespace="1a458d63-e909-4bb2-9b5d-25fdcac15ef0"/>
    <xsd:import namespace="a87a3098-4d56-4019-adf9-8efc0c2538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458d63-e909-4bb2-9b5d-25fdcac15e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b3ff76-831f-4bc0-b99b-5a1db528dd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7a3098-4d56-4019-adf9-8efc0c25387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39e0db4-f32c-4be0-8fe8-9b200160b32b}" ma:internalName="TaxCatchAll" ma:showField="CatchAllData" ma:web="a87a3098-4d56-4019-adf9-8efc0c2538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0DF517-3930-4181-88B5-F8909FA2EB87}">
  <ds:schemaRefs>
    <ds:schemaRef ds:uri="http://purl.org/dc/terms/"/>
    <ds:schemaRef ds:uri="http://schemas.microsoft.com/office/2006/documentManagement/type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2457f4cb-8b82-49b5-a1a6-0a62939f4533"/>
    <ds:schemaRef ds:uri="http://www.w3.org/XML/1998/namespace"/>
    <ds:schemaRef ds:uri="http://purl.org/dc/elements/1.1/"/>
  </ds:schemaRefs>
</ds:datastoreItem>
</file>

<file path=customXml/itemProps2.xml><?xml version="1.0" encoding="utf-8"?>
<ds:datastoreItem xmlns:ds="http://schemas.openxmlformats.org/officeDocument/2006/customXml" ds:itemID="{53FC23C6-70B2-4745-8F21-ABA17EFF7AFE}"/>
</file>

<file path=customXml/itemProps3.xml><?xml version="1.0" encoding="utf-8"?>
<ds:datastoreItem xmlns:ds="http://schemas.openxmlformats.org/officeDocument/2006/customXml" ds:itemID="{79DA0C74-6BF1-4F19-8367-21C762BE5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2015 09 24 Theme.thmx</Template>
  <TotalTime>4906</TotalTime>
  <Words>3458</Words>
  <Application>Microsoft Office PowerPoint</Application>
  <PresentationFormat>On-screen Show (4:3)</PresentationFormat>
  <Paragraphs>441</Paragraphs>
  <Slides>55</Slides>
  <Notes>46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55</vt:i4>
      </vt:variant>
    </vt:vector>
  </HeadingPairs>
  <TitlesOfParts>
    <vt:vector size="67" baseType="lpstr">
      <vt:lpstr>Arial</vt:lpstr>
      <vt:lpstr>Calibri</vt:lpstr>
      <vt:lpstr>Calibri Light</vt:lpstr>
      <vt:lpstr>Franklin Gothic Book</vt:lpstr>
      <vt:lpstr>Franklin Gothic Medium</vt:lpstr>
      <vt:lpstr>ITC FRANKLIN GOTHIC STD BOOK</vt:lpstr>
      <vt:lpstr>Lato</vt:lpstr>
      <vt:lpstr>Poppins</vt:lpstr>
      <vt:lpstr>Rasa</vt:lpstr>
      <vt:lpstr>Source Sans Pro</vt:lpstr>
      <vt:lpstr>2015 09 24 Theme</vt:lpstr>
      <vt:lpstr>Custom Design</vt:lpstr>
      <vt:lpstr>GASB Update and a Review of the New Data Collection Form</vt:lpstr>
      <vt:lpstr>AGENDA</vt:lpstr>
      <vt:lpstr>PowerPoint Presentation</vt:lpstr>
      <vt:lpstr>GASB 100, Accounting Changes and Error Corrections</vt:lpstr>
      <vt:lpstr>GASB 100, Accounting Changes and Error Corrections</vt:lpstr>
      <vt:lpstr>GASB 100, Accounting Changes and Error Corrections</vt:lpstr>
      <vt:lpstr>GASB 100, Accounting Changes and Error Corrections</vt:lpstr>
      <vt:lpstr>GASB 100, Accounting Changes and Error Corrections</vt:lpstr>
      <vt:lpstr>GASB 100, Accounting Changes and Error Corrections</vt:lpstr>
      <vt:lpstr>Polling Question #1</vt:lpstr>
      <vt:lpstr>PowerPoint Presentation</vt:lpstr>
      <vt:lpstr>GASB 101, Compensated Absences</vt:lpstr>
      <vt:lpstr>GASB 101, Compensated Absences</vt:lpstr>
      <vt:lpstr>GASB 101, Compensated Absences</vt:lpstr>
      <vt:lpstr>GASB 101, Compensated Absences</vt:lpstr>
      <vt:lpstr>GASB 101, Compensated Absences</vt:lpstr>
      <vt:lpstr>GASB 101, Compensated Absences</vt:lpstr>
      <vt:lpstr>GASB 101, Compensated Absences</vt:lpstr>
      <vt:lpstr>Polling Question #2</vt:lpstr>
      <vt:lpstr>PowerPoint Presentation</vt:lpstr>
      <vt:lpstr>Implementation Guide No. 2023-1</vt:lpstr>
      <vt:lpstr>Disclosure and Classification of Certain Capital Assets </vt:lpstr>
      <vt:lpstr>Financial Reporting Model Improvements</vt:lpstr>
      <vt:lpstr>Revenue and Expense Recognition</vt:lpstr>
      <vt:lpstr>Going Concern Uncertainties and Severe Financial Stress</vt:lpstr>
      <vt:lpstr>Infrastructure Assets</vt:lpstr>
      <vt:lpstr>Certain Risk Disclosures </vt:lpstr>
      <vt:lpstr>Subsequent Events</vt:lpstr>
      <vt:lpstr>Polling Question #3</vt:lpstr>
      <vt:lpstr>PowerPoint Presentation</vt:lpstr>
      <vt:lpstr>Federal Audit Clearinghouse (FAC)</vt:lpstr>
      <vt:lpstr>FAC Transition</vt:lpstr>
      <vt:lpstr>FAC Transition</vt:lpstr>
      <vt:lpstr>Extensions Provided</vt:lpstr>
      <vt:lpstr>Historical Submissions to Census</vt:lpstr>
      <vt:lpstr>U.S. General Services Administration (GSA)</vt:lpstr>
      <vt:lpstr>Unique Entity Identifier (UEI)</vt:lpstr>
      <vt:lpstr>LOGIN.GOV</vt:lpstr>
      <vt:lpstr>Single Audit Submissions</vt:lpstr>
      <vt:lpstr>Submission Eligibility</vt:lpstr>
      <vt:lpstr>Auditee Information</vt:lpstr>
      <vt:lpstr>Audit Access</vt:lpstr>
      <vt:lpstr>Audit Access</vt:lpstr>
      <vt:lpstr>Key Process Changes</vt:lpstr>
      <vt:lpstr>General &amp; Audit Information</vt:lpstr>
      <vt:lpstr>Submission Checklist</vt:lpstr>
      <vt:lpstr>Upload Single Audit</vt:lpstr>
      <vt:lpstr>Upload Single Audit</vt:lpstr>
      <vt:lpstr>Upload Audit Workbooks</vt:lpstr>
      <vt:lpstr>Workbooks</vt:lpstr>
      <vt:lpstr>Workbooks</vt:lpstr>
      <vt:lpstr>Finalizing</vt:lpstr>
      <vt:lpstr>Finalizing</vt:lpstr>
      <vt:lpstr>More Pointers</vt:lpstr>
      <vt:lpstr>Polling Question #4</vt:lpstr>
    </vt:vector>
  </TitlesOfParts>
  <Company>Lumsden McCormick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Evans</dc:creator>
  <cp:lastModifiedBy>Maria Gambacorta</cp:lastModifiedBy>
  <cp:revision>53</cp:revision>
  <cp:lastPrinted>2023-07-12T23:40:00Z</cp:lastPrinted>
  <dcterms:created xsi:type="dcterms:W3CDTF">2016-01-13T14:43:04Z</dcterms:created>
  <dcterms:modified xsi:type="dcterms:W3CDTF">2023-12-01T16:15:16Z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0x01010042421890B3740C4AB2BC35A14DE3F6DC</vt:lpwstr>
  </property>
  <property fmtid="{D5CDD505-2E9C-101B-9397-08002B2CF9AE}" pid="3" name="tabName">
    <vt:lpwstr>CPE Binder</vt:lpwstr>
  </property>
  <property fmtid="{D5CDD505-2E9C-101B-9397-08002B2CF9AE}" pid="4" name="tabIndex">
    <vt:lpwstr>D</vt:lpwstr>
  </property>
  <property fmtid="{D5CDD505-2E9C-101B-9397-08002B2CF9AE}" pid="5" name="workpaperIndex">
    <vt:lpwstr/>
  </property>
</Properties>
</file>