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48"/>
  </p:notesMasterIdLst>
  <p:sldIdLst>
    <p:sldId id="256" r:id="rId3"/>
    <p:sldId id="257" r:id="rId4"/>
    <p:sldId id="283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71" r:id="rId13"/>
    <p:sldId id="346" r:id="rId14"/>
    <p:sldId id="317" r:id="rId15"/>
    <p:sldId id="301" r:id="rId16"/>
    <p:sldId id="306" r:id="rId17"/>
    <p:sldId id="332" r:id="rId18"/>
    <p:sldId id="338" r:id="rId19"/>
    <p:sldId id="303" r:id="rId20"/>
    <p:sldId id="345" r:id="rId21"/>
    <p:sldId id="304" r:id="rId22"/>
    <p:sldId id="305" r:id="rId23"/>
    <p:sldId id="342" r:id="rId24"/>
    <p:sldId id="343" r:id="rId25"/>
    <p:sldId id="298" r:id="rId26"/>
    <p:sldId id="353" r:id="rId27"/>
    <p:sldId id="284" r:id="rId28"/>
    <p:sldId id="272" r:id="rId29"/>
    <p:sldId id="352" r:id="rId30"/>
    <p:sldId id="354" r:id="rId31"/>
    <p:sldId id="344" r:id="rId32"/>
    <p:sldId id="347" r:id="rId33"/>
    <p:sldId id="348" r:id="rId34"/>
    <p:sldId id="349" r:id="rId35"/>
    <p:sldId id="350" r:id="rId36"/>
    <p:sldId id="351" r:id="rId37"/>
    <p:sldId id="277" r:id="rId38"/>
    <p:sldId id="357" r:id="rId39"/>
    <p:sldId id="355" r:id="rId40"/>
    <p:sldId id="278" r:id="rId41"/>
    <p:sldId id="280" r:id="rId42"/>
    <p:sldId id="281" r:id="rId43"/>
    <p:sldId id="279" r:id="rId44"/>
    <p:sldId id="356" r:id="rId45"/>
    <p:sldId id="282" r:id="rId46"/>
    <p:sldId id="26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Neuss" initials="SN" lastIdx="1" clrIdx="0">
    <p:extLst>
      <p:ext uri="{19B8F6BF-5375-455C-9EA6-DF929625EA0E}">
        <p15:presenceInfo xmlns:p15="http://schemas.microsoft.com/office/powerpoint/2012/main" userId="S::sneuss@pcatg.com::8dbc48c4-ba91-46a9-b5a7-dd42b0eb0e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9107C1-F432-432D-BB1F-B60665A15FBD}" v="36" dt="2021-10-16T05:10:05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55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customXml" Target="../customXml/item2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57" Type="http://schemas.openxmlformats.org/officeDocument/2006/relationships/customXml" Target="../customXml/item3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CB057-2548-4642-8F63-134290888213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4857DD3-31D6-4A51-B754-EE6C8956F4EC}">
      <dgm:prSet/>
      <dgm:spPr/>
      <dgm:t>
        <a:bodyPr/>
        <a:lstStyle/>
        <a:p>
          <a:pPr>
            <a:defRPr b="1"/>
          </a:pPr>
          <a:r>
            <a:rPr lang="en-US" dirty="0"/>
            <a:t>Keep website surfing limited to business use</a:t>
          </a:r>
        </a:p>
      </dgm:t>
    </dgm:pt>
    <dgm:pt modelId="{5EF3B610-82FE-4F65-8A2B-DA8B89BCC7F0}" type="parTrans" cxnId="{689931F6-EE57-4820-B1E8-0C42004BBC22}">
      <dgm:prSet/>
      <dgm:spPr/>
      <dgm:t>
        <a:bodyPr/>
        <a:lstStyle/>
        <a:p>
          <a:endParaRPr lang="en-US"/>
        </a:p>
      </dgm:t>
    </dgm:pt>
    <dgm:pt modelId="{EB02F618-0DC9-44D6-A358-4595D856923F}" type="sibTrans" cxnId="{689931F6-EE57-4820-B1E8-0C42004BBC22}">
      <dgm:prSet/>
      <dgm:spPr/>
      <dgm:t>
        <a:bodyPr/>
        <a:lstStyle/>
        <a:p>
          <a:endParaRPr lang="en-US"/>
        </a:p>
      </dgm:t>
    </dgm:pt>
    <dgm:pt modelId="{D9024053-163A-46B9-804B-5AC7926919D1}">
      <dgm:prSet/>
      <dgm:spPr/>
      <dgm:t>
        <a:bodyPr/>
        <a:lstStyle/>
        <a:p>
          <a:pPr>
            <a:defRPr b="1"/>
          </a:pPr>
          <a:r>
            <a:rPr lang="en-US"/>
            <a:t>Stay away from social media on work computers</a:t>
          </a:r>
        </a:p>
      </dgm:t>
    </dgm:pt>
    <dgm:pt modelId="{7583AFA1-E1BB-4FCF-B3A0-D9D4EF34087B}" type="parTrans" cxnId="{89637ED8-2921-4842-BD39-92F80E5CB155}">
      <dgm:prSet/>
      <dgm:spPr/>
      <dgm:t>
        <a:bodyPr/>
        <a:lstStyle/>
        <a:p>
          <a:endParaRPr lang="en-US"/>
        </a:p>
      </dgm:t>
    </dgm:pt>
    <dgm:pt modelId="{A0AC11AE-4886-451E-90E3-6F2BDB7652D5}" type="sibTrans" cxnId="{89637ED8-2921-4842-BD39-92F80E5CB155}">
      <dgm:prSet/>
      <dgm:spPr/>
      <dgm:t>
        <a:bodyPr/>
        <a:lstStyle/>
        <a:p>
          <a:endParaRPr lang="en-US"/>
        </a:p>
      </dgm:t>
    </dgm:pt>
    <dgm:pt modelId="{96EAACD9-45D6-4A50-8959-A1D63D9F54C9}">
      <dgm:prSet/>
      <dgm:spPr/>
      <dgm:t>
        <a:bodyPr/>
        <a:lstStyle/>
        <a:p>
          <a:pPr>
            <a:defRPr b="1"/>
          </a:pPr>
          <a:r>
            <a:rPr lang="en-US"/>
            <a:t>Keep your browsers updated!</a:t>
          </a:r>
        </a:p>
      </dgm:t>
    </dgm:pt>
    <dgm:pt modelId="{7D7E8085-ED68-4705-BC8C-922A26AA6D42}" type="parTrans" cxnId="{1D67811B-13F2-42F9-84A4-6F91D9F30C46}">
      <dgm:prSet/>
      <dgm:spPr/>
      <dgm:t>
        <a:bodyPr/>
        <a:lstStyle/>
        <a:p>
          <a:endParaRPr lang="en-US"/>
        </a:p>
      </dgm:t>
    </dgm:pt>
    <dgm:pt modelId="{BE8B7694-4E4A-4836-BA96-F59BC1F363A5}" type="sibTrans" cxnId="{1D67811B-13F2-42F9-84A4-6F91D9F30C46}">
      <dgm:prSet/>
      <dgm:spPr/>
      <dgm:t>
        <a:bodyPr/>
        <a:lstStyle/>
        <a:p>
          <a:endParaRPr lang="en-US"/>
        </a:p>
      </dgm:t>
    </dgm:pt>
    <dgm:pt modelId="{304E30EC-EB81-4169-A404-598BBCA79744}">
      <dgm:prSet/>
      <dgm:spPr/>
      <dgm:t>
        <a:bodyPr/>
        <a:lstStyle/>
        <a:p>
          <a:pPr>
            <a:defRPr b="1"/>
          </a:pPr>
          <a:r>
            <a:rPr lang="en-US"/>
            <a:t>Be suspicious of pop-ups and download links!</a:t>
          </a:r>
        </a:p>
      </dgm:t>
    </dgm:pt>
    <dgm:pt modelId="{62D9E20E-F3D1-4F6F-9061-1541E94CAD47}" type="parTrans" cxnId="{A168E282-FD7A-467E-BCA4-CB43F1F1750D}">
      <dgm:prSet/>
      <dgm:spPr/>
      <dgm:t>
        <a:bodyPr/>
        <a:lstStyle/>
        <a:p>
          <a:endParaRPr lang="en-US"/>
        </a:p>
      </dgm:t>
    </dgm:pt>
    <dgm:pt modelId="{FD5E0270-26E0-4B32-BD59-26A7857E2BDC}" type="sibTrans" cxnId="{A168E282-FD7A-467E-BCA4-CB43F1F1750D}">
      <dgm:prSet/>
      <dgm:spPr/>
      <dgm:t>
        <a:bodyPr/>
        <a:lstStyle/>
        <a:p>
          <a:endParaRPr lang="en-US"/>
        </a:p>
      </dgm:t>
    </dgm:pt>
    <dgm:pt modelId="{35E793BB-E5D7-4D6D-9582-B444FCA29B37}">
      <dgm:prSet/>
      <dgm:spPr/>
      <dgm:t>
        <a:bodyPr/>
        <a:lstStyle/>
        <a:p>
          <a:r>
            <a:rPr lang="en-US"/>
            <a:t>Ctrl-W or Alt-F4 </a:t>
          </a:r>
        </a:p>
      </dgm:t>
    </dgm:pt>
    <dgm:pt modelId="{132B81B1-EA1C-4AE4-8C06-F9B12BC2F86C}" type="parTrans" cxnId="{0DA38C76-CB9E-404E-BA23-83A462C393D5}">
      <dgm:prSet/>
      <dgm:spPr/>
      <dgm:t>
        <a:bodyPr/>
        <a:lstStyle/>
        <a:p>
          <a:endParaRPr lang="en-US"/>
        </a:p>
      </dgm:t>
    </dgm:pt>
    <dgm:pt modelId="{DD5FEADE-548E-4B57-9999-AC89445D9217}" type="sibTrans" cxnId="{0DA38C76-CB9E-404E-BA23-83A462C393D5}">
      <dgm:prSet/>
      <dgm:spPr/>
      <dgm:t>
        <a:bodyPr/>
        <a:lstStyle/>
        <a:p>
          <a:endParaRPr lang="en-US"/>
        </a:p>
      </dgm:t>
    </dgm:pt>
    <dgm:pt modelId="{2C8C1335-E802-425B-BDBF-17837BA232A7}" type="pres">
      <dgm:prSet presAssocID="{433CB057-2548-4642-8F63-134290888213}" presName="root" presStyleCnt="0">
        <dgm:presLayoutVars>
          <dgm:dir/>
          <dgm:resizeHandles val="exact"/>
        </dgm:presLayoutVars>
      </dgm:prSet>
      <dgm:spPr/>
    </dgm:pt>
    <dgm:pt modelId="{BC6B1728-643B-48DB-82CC-A0ABFB53615F}" type="pres">
      <dgm:prSet presAssocID="{C4857DD3-31D6-4A51-B754-EE6C8956F4EC}" presName="compNode" presStyleCnt="0"/>
      <dgm:spPr/>
    </dgm:pt>
    <dgm:pt modelId="{07BBCA7E-DBEB-4F0D-9E67-8E6281343DB4}" type="pres">
      <dgm:prSet presAssocID="{C4857DD3-31D6-4A51-B754-EE6C8956F4E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wim"/>
        </a:ext>
      </dgm:extLst>
    </dgm:pt>
    <dgm:pt modelId="{F65A3EBE-03D4-4CDE-BB52-D6E718D6CCE4}" type="pres">
      <dgm:prSet presAssocID="{C4857DD3-31D6-4A51-B754-EE6C8956F4EC}" presName="iconSpace" presStyleCnt="0"/>
      <dgm:spPr/>
    </dgm:pt>
    <dgm:pt modelId="{5AA7828B-ED97-468B-AD65-306CE3DCD512}" type="pres">
      <dgm:prSet presAssocID="{C4857DD3-31D6-4A51-B754-EE6C8956F4EC}" presName="parTx" presStyleLbl="revTx" presStyleIdx="0" presStyleCnt="8">
        <dgm:presLayoutVars>
          <dgm:chMax val="0"/>
          <dgm:chPref val="0"/>
        </dgm:presLayoutVars>
      </dgm:prSet>
      <dgm:spPr/>
    </dgm:pt>
    <dgm:pt modelId="{40FF3330-8C34-4E78-AFBC-2B224DD2ACA5}" type="pres">
      <dgm:prSet presAssocID="{C4857DD3-31D6-4A51-B754-EE6C8956F4EC}" presName="txSpace" presStyleCnt="0"/>
      <dgm:spPr/>
    </dgm:pt>
    <dgm:pt modelId="{1749EF18-7216-4E56-B00F-945F33FFE60C}" type="pres">
      <dgm:prSet presAssocID="{C4857DD3-31D6-4A51-B754-EE6C8956F4EC}" presName="desTx" presStyleLbl="revTx" presStyleIdx="1" presStyleCnt="8">
        <dgm:presLayoutVars/>
      </dgm:prSet>
      <dgm:spPr/>
    </dgm:pt>
    <dgm:pt modelId="{2DFE5BE9-E403-400E-B7CE-E55941CF0A9B}" type="pres">
      <dgm:prSet presAssocID="{EB02F618-0DC9-44D6-A358-4595D856923F}" presName="sibTrans" presStyleCnt="0"/>
      <dgm:spPr/>
    </dgm:pt>
    <dgm:pt modelId="{CC996A42-2002-47CA-ACB4-684F803922CC}" type="pres">
      <dgm:prSet presAssocID="{D9024053-163A-46B9-804B-5AC7926919D1}" presName="compNode" presStyleCnt="0"/>
      <dgm:spPr/>
    </dgm:pt>
    <dgm:pt modelId="{EF955F2B-A406-4269-BF91-36BDE637F313}" type="pres">
      <dgm:prSet presAssocID="{D9024053-163A-46B9-804B-5AC7926919D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6C007AB8-4306-4ED0-9306-70EDB595167B}" type="pres">
      <dgm:prSet presAssocID="{D9024053-163A-46B9-804B-5AC7926919D1}" presName="iconSpace" presStyleCnt="0"/>
      <dgm:spPr/>
    </dgm:pt>
    <dgm:pt modelId="{926BACC0-80AF-456A-BAD3-711B93327A82}" type="pres">
      <dgm:prSet presAssocID="{D9024053-163A-46B9-804B-5AC7926919D1}" presName="parTx" presStyleLbl="revTx" presStyleIdx="2" presStyleCnt="8">
        <dgm:presLayoutVars>
          <dgm:chMax val="0"/>
          <dgm:chPref val="0"/>
        </dgm:presLayoutVars>
      </dgm:prSet>
      <dgm:spPr/>
    </dgm:pt>
    <dgm:pt modelId="{5256E486-BA3D-4F37-98C9-7E92ADC1963F}" type="pres">
      <dgm:prSet presAssocID="{D9024053-163A-46B9-804B-5AC7926919D1}" presName="txSpace" presStyleCnt="0"/>
      <dgm:spPr/>
    </dgm:pt>
    <dgm:pt modelId="{63C8D115-77DE-47B8-81B2-2B117B95EA90}" type="pres">
      <dgm:prSet presAssocID="{D9024053-163A-46B9-804B-5AC7926919D1}" presName="desTx" presStyleLbl="revTx" presStyleIdx="3" presStyleCnt="8">
        <dgm:presLayoutVars/>
      </dgm:prSet>
      <dgm:spPr/>
    </dgm:pt>
    <dgm:pt modelId="{734CF394-5253-49DC-8746-79AB1C5637E0}" type="pres">
      <dgm:prSet presAssocID="{A0AC11AE-4886-451E-90E3-6F2BDB7652D5}" presName="sibTrans" presStyleCnt="0"/>
      <dgm:spPr/>
    </dgm:pt>
    <dgm:pt modelId="{48CD3515-50D0-4A1E-81BB-19000A32BCE2}" type="pres">
      <dgm:prSet presAssocID="{96EAACD9-45D6-4A50-8959-A1D63D9F54C9}" presName="compNode" presStyleCnt="0"/>
      <dgm:spPr/>
    </dgm:pt>
    <dgm:pt modelId="{0F093935-748E-456F-A865-F360D57614EC}" type="pres">
      <dgm:prSet presAssocID="{96EAACD9-45D6-4A50-8959-A1D63D9F54C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2F58B86D-BB14-4D77-A6D3-A9DAD76EE08F}" type="pres">
      <dgm:prSet presAssocID="{96EAACD9-45D6-4A50-8959-A1D63D9F54C9}" presName="iconSpace" presStyleCnt="0"/>
      <dgm:spPr/>
    </dgm:pt>
    <dgm:pt modelId="{04480462-ABD8-40CA-99F0-0B787FCA7328}" type="pres">
      <dgm:prSet presAssocID="{96EAACD9-45D6-4A50-8959-A1D63D9F54C9}" presName="parTx" presStyleLbl="revTx" presStyleIdx="4" presStyleCnt="8">
        <dgm:presLayoutVars>
          <dgm:chMax val="0"/>
          <dgm:chPref val="0"/>
        </dgm:presLayoutVars>
      </dgm:prSet>
      <dgm:spPr/>
    </dgm:pt>
    <dgm:pt modelId="{C22B6D01-0264-490B-B231-659244BD3EB7}" type="pres">
      <dgm:prSet presAssocID="{96EAACD9-45D6-4A50-8959-A1D63D9F54C9}" presName="txSpace" presStyleCnt="0"/>
      <dgm:spPr/>
    </dgm:pt>
    <dgm:pt modelId="{E676D238-B5A8-4BEE-A3BF-83A1130D092E}" type="pres">
      <dgm:prSet presAssocID="{96EAACD9-45D6-4A50-8959-A1D63D9F54C9}" presName="desTx" presStyleLbl="revTx" presStyleIdx="5" presStyleCnt="8">
        <dgm:presLayoutVars/>
      </dgm:prSet>
      <dgm:spPr/>
    </dgm:pt>
    <dgm:pt modelId="{FC36A236-E700-430D-9F48-4EC4D57CA5E4}" type="pres">
      <dgm:prSet presAssocID="{BE8B7694-4E4A-4836-BA96-F59BC1F363A5}" presName="sibTrans" presStyleCnt="0"/>
      <dgm:spPr/>
    </dgm:pt>
    <dgm:pt modelId="{52E8413B-753C-4B40-A0A4-86F263A3489C}" type="pres">
      <dgm:prSet presAssocID="{304E30EC-EB81-4169-A404-598BBCA79744}" presName="compNode" presStyleCnt="0"/>
      <dgm:spPr/>
    </dgm:pt>
    <dgm:pt modelId="{4437F104-B816-40E7-912A-A839316C4630}" type="pres">
      <dgm:prSet presAssocID="{304E30EC-EB81-4169-A404-598BBCA7974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C80D262D-33BB-4E1E-B26D-088AF88D1A00}" type="pres">
      <dgm:prSet presAssocID="{304E30EC-EB81-4169-A404-598BBCA79744}" presName="iconSpace" presStyleCnt="0"/>
      <dgm:spPr/>
    </dgm:pt>
    <dgm:pt modelId="{ACCA00AB-D42D-449E-9951-A7ABC83E198C}" type="pres">
      <dgm:prSet presAssocID="{304E30EC-EB81-4169-A404-598BBCA79744}" presName="parTx" presStyleLbl="revTx" presStyleIdx="6" presStyleCnt="8">
        <dgm:presLayoutVars>
          <dgm:chMax val="0"/>
          <dgm:chPref val="0"/>
        </dgm:presLayoutVars>
      </dgm:prSet>
      <dgm:spPr/>
    </dgm:pt>
    <dgm:pt modelId="{BD75114A-8C4B-40F6-ABF7-BC57A6CA1820}" type="pres">
      <dgm:prSet presAssocID="{304E30EC-EB81-4169-A404-598BBCA79744}" presName="txSpace" presStyleCnt="0"/>
      <dgm:spPr/>
    </dgm:pt>
    <dgm:pt modelId="{73BDCAB7-D93B-4628-8594-7F6092FF8744}" type="pres">
      <dgm:prSet presAssocID="{304E30EC-EB81-4169-A404-598BBCA79744}" presName="desTx" presStyleLbl="revTx" presStyleIdx="7" presStyleCnt="8">
        <dgm:presLayoutVars/>
      </dgm:prSet>
      <dgm:spPr/>
    </dgm:pt>
  </dgm:ptLst>
  <dgm:cxnLst>
    <dgm:cxn modelId="{0B1F4E05-DED4-44E6-8678-2EB258E49334}" type="presOf" srcId="{304E30EC-EB81-4169-A404-598BBCA79744}" destId="{ACCA00AB-D42D-449E-9951-A7ABC83E198C}" srcOrd="0" destOrd="0" presId="urn:microsoft.com/office/officeart/2018/5/layout/CenteredIconLabelDescriptionList"/>
    <dgm:cxn modelId="{1CE95717-4F5C-4913-AA67-4EBF918A644E}" type="presOf" srcId="{C4857DD3-31D6-4A51-B754-EE6C8956F4EC}" destId="{5AA7828B-ED97-468B-AD65-306CE3DCD512}" srcOrd="0" destOrd="0" presId="urn:microsoft.com/office/officeart/2018/5/layout/CenteredIconLabelDescriptionList"/>
    <dgm:cxn modelId="{1D67811B-13F2-42F9-84A4-6F91D9F30C46}" srcId="{433CB057-2548-4642-8F63-134290888213}" destId="{96EAACD9-45D6-4A50-8959-A1D63D9F54C9}" srcOrd="2" destOrd="0" parTransId="{7D7E8085-ED68-4705-BC8C-922A26AA6D42}" sibTransId="{BE8B7694-4E4A-4836-BA96-F59BC1F363A5}"/>
    <dgm:cxn modelId="{76EF3B3A-2168-4196-8AE1-4BAD32D7DBEC}" type="presOf" srcId="{35E793BB-E5D7-4D6D-9582-B444FCA29B37}" destId="{73BDCAB7-D93B-4628-8594-7F6092FF8744}" srcOrd="0" destOrd="0" presId="urn:microsoft.com/office/officeart/2018/5/layout/CenteredIconLabelDescriptionList"/>
    <dgm:cxn modelId="{E7955450-3469-4E89-BA86-756647AA9CBA}" type="presOf" srcId="{433CB057-2548-4642-8F63-134290888213}" destId="{2C8C1335-E802-425B-BDBF-17837BA232A7}" srcOrd="0" destOrd="0" presId="urn:microsoft.com/office/officeart/2018/5/layout/CenteredIconLabelDescriptionList"/>
    <dgm:cxn modelId="{0DA38C76-CB9E-404E-BA23-83A462C393D5}" srcId="{304E30EC-EB81-4169-A404-598BBCA79744}" destId="{35E793BB-E5D7-4D6D-9582-B444FCA29B37}" srcOrd="0" destOrd="0" parTransId="{132B81B1-EA1C-4AE4-8C06-F9B12BC2F86C}" sibTransId="{DD5FEADE-548E-4B57-9999-AC89445D9217}"/>
    <dgm:cxn modelId="{63F2A27A-5B1F-4E2E-89BD-2B51B3A18DD7}" type="presOf" srcId="{D9024053-163A-46B9-804B-5AC7926919D1}" destId="{926BACC0-80AF-456A-BAD3-711B93327A82}" srcOrd="0" destOrd="0" presId="urn:microsoft.com/office/officeart/2018/5/layout/CenteredIconLabelDescriptionList"/>
    <dgm:cxn modelId="{A168E282-FD7A-467E-BCA4-CB43F1F1750D}" srcId="{433CB057-2548-4642-8F63-134290888213}" destId="{304E30EC-EB81-4169-A404-598BBCA79744}" srcOrd="3" destOrd="0" parTransId="{62D9E20E-F3D1-4F6F-9061-1541E94CAD47}" sibTransId="{FD5E0270-26E0-4B32-BD59-26A7857E2BDC}"/>
    <dgm:cxn modelId="{89637ED8-2921-4842-BD39-92F80E5CB155}" srcId="{433CB057-2548-4642-8F63-134290888213}" destId="{D9024053-163A-46B9-804B-5AC7926919D1}" srcOrd="1" destOrd="0" parTransId="{7583AFA1-E1BB-4FCF-B3A0-D9D4EF34087B}" sibTransId="{A0AC11AE-4886-451E-90E3-6F2BDB7652D5}"/>
    <dgm:cxn modelId="{DC36F1ED-A0F3-41F1-94CC-2AD52C2CB39A}" type="presOf" srcId="{96EAACD9-45D6-4A50-8959-A1D63D9F54C9}" destId="{04480462-ABD8-40CA-99F0-0B787FCA7328}" srcOrd="0" destOrd="0" presId="urn:microsoft.com/office/officeart/2018/5/layout/CenteredIconLabelDescriptionList"/>
    <dgm:cxn modelId="{689931F6-EE57-4820-B1E8-0C42004BBC22}" srcId="{433CB057-2548-4642-8F63-134290888213}" destId="{C4857DD3-31D6-4A51-B754-EE6C8956F4EC}" srcOrd="0" destOrd="0" parTransId="{5EF3B610-82FE-4F65-8A2B-DA8B89BCC7F0}" sibTransId="{EB02F618-0DC9-44D6-A358-4595D856923F}"/>
    <dgm:cxn modelId="{7329780B-EDEC-4E72-B707-77A8D030F954}" type="presParOf" srcId="{2C8C1335-E802-425B-BDBF-17837BA232A7}" destId="{BC6B1728-643B-48DB-82CC-A0ABFB53615F}" srcOrd="0" destOrd="0" presId="urn:microsoft.com/office/officeart/2018/5/layout/CenteredIconLabelDescriptionList"/>
    <dgm:cxn modelId="{E369C13E-E649-4567-ABD8-7E968B44EF63}" type="presParOf" srcId="{BC6B1728-643B-48DB-82CC-A0ABFB53615F}" destId="{07BBCA7E-DBEB-4F0D-9E67-8E6281343DB4}" srcOrd="0" destOrd="0" presId="urn:microsoft.com/office/officeart/2018/5/layout/CenteredIconLabelDescriptionList"/>
    <dgm:cxn modelId="{17F9173B-1149-4173-8C0B-E0BDEBAA591A}" type="presParOf" srcId="{BC6B1728-643B-48DB-82CC-A0ABFB53615F}" destId="{F65A3EBE-03D4-4CDE-BB52-D6E718D6CCE4}" srcOrd="1" destOrd="0" presId="urn:microsoft.com/office/officeart/2018/5/layout/CenteredIconLabelDescriptionList"/>
    <dgm:cxn modelId="{628E6BAB-E0E1-4875-9113-FDE9D478B008}" type="presParOf" srcId="{BC6B1728-643B-48DB-82CC-A0ABFB53615F}" destId="{5AA7828B-ED97-468B-AD65-306CE3DCD512}" srcOrd="2" destOrd="0" presId="urn:microsoft.com/office/officeart/2018/5/layout/CenteredIconLabelDescriptionList"/>
    <dgm:cxn modelId="{79A58F61-D3C6-4234-85C8-D2BD677A0A51}" type="presParOf" srcId="{BC6B1728-643B-48DB-82CC-A0ABFB53615F}" destId="{40FF3330-8C34-4E78-AFBC-2B224DD2ACA5}" srcOrd="3" destOrd="0" presId="urn:microsoft.com/office/officeart/2018/5/layout/CenteredIconLabelDescriptionList"/>
    <dgm:cxn modelId="{A8222255-2341-46EB-8138-ABEFFAAA0506}" type="presParOf" srcId="{BC6B1728-643B-48DB-82CC-A0ABFB53615F}" destId="{1749EF18-7216-4E56-B00F-945F33FFE60C}" srcOrd="4" destOrd="0" presId="urn:microsoft.com/office/officeart/2018/5/layout/CenteredIconLabelDescriptionList"/>
    <dgm:cxn modelId="{915081BD-C125-4A8E-BF39-3D8AF10A16C0}" type="presParOf" srcId="{2C8C1335-E802-425B-BDBF-17837BA232A7}" destId="{2DFE5BE9-E403-400E-B7CE-E55941CF0A9B}" srcOrd="1" destOrd="0" presId="urn:microsoft.com/office/officeart/2018/5/layout/CenteredIconLabelDescriptionList"/>
    <dgm:cxn modelId="{BD9ACB50-1AE8-4E18-8BCD-23928CF9CA8D}" type="presParOf" srcId="{2C8C1335-E802-425B-BDBF-17837BA232A7}" destId="{CC996A42-2002-47CA-ACB4-684F803922CC}" srcOrd="2" destOrd="0" presId="urn:microsoft.com/office/officeart/2018/5/layout/CenteredIconLabelDescriptionList"/>
    <dgm:cxn modelId="{9BB04371-118E-4A4E-8D1D-C3C75AF222FB}" type="presParOf" srcId="{CC996A42-2002-47CA-ACB4-684F803922CC}" destId="{EF955F2B-A406-4269-BF91-36BDE637F313}" srcOrd="0" destOrd="0" presId="urn:microsoft.com/office/officeart/2018/5/layout/CenteredIconLabelDescriptionList"/>
    <dgm:cxn modelId="{AA0B74B2-4445-49D4-A1F8-AD525EB07EBD}" type="presParOf" srcId="{CC996A42-2002-47CA-ACB4-684F803922CC}" destId="{6C007AB8-4306-4ED0-9306-70EDB595167B}" srcOrd="1" destOrd="0" presId="urn:microsoft.com/office/officeart/2018/5/layout/CenteredIconLabelDescriptionList"/>
    <dgm:cxn modelId="{A8A547DA-BEA2-4075-A193-478C5BACCFEC}" type="presParOf" srcId="{CC996A42-2002-47CA-ACB4-684F803922CC}" destId="{926BACC0-80AF-456A-BAD3-711B93327A82}" srcOrd="2" destOrd="0" presId="urn:microsoft.com/office/officeart/2018/5/layout/CenteredIconLabelDescriptionList"/>
    <dgm:cxn modelId="{09F6296D-8A39-4CF2-ABEE-035A83EEFB81}" type="presParOf" srcId="{CC996A42-2002-47CA-ACB4-684F803922CC}" destId="{5256E486-BA3D-4F37-98C9-7E92ADC1963F}" srcOrd="3" destOrd="0" presId="urn:microsoft.com/office/officeart/2018/5/layout/CenteredIconLabelDescriptionList"/>
    <dgm:cxn modelId="{A6E2E18E-D4B7-406B-A3D0-264792A1F8D3}" type="presParOf" srcId="{CC996A42-2002-47CA-ACB4-684F803922CC}" destId="{63C8D115-77DE-47B8-81B2-2B117B95EA90}" srcOrd="4" destOrd="0" presId="urn:microsoft.com/office/officeart/2018/5/layout/CenteredIconLabelDescriptionList"/>
    <dgm:cxn modelId="{3DB1F196-010D-4EEF-BC53-9CC1C66D933F}" type="presParOf" srcId="{2C8C1335-E802-425B-BDBF-17837BA232A7}" destId="{734CF394-5253-49DC-8746-79AB1C5637E0}" srcOrd="3" destOrd="0" presId="urn:microsoft.com/office/officeart/2018/5/layout/CenteredIconLabelDescriptionList"/>
    <dgm:cxn modelId="{23F6AD34-A9CF-497C-B684-B61BF05F304C}" type="presParOf" srcId="{2C8C1335-E802-425B-BDBF-17837BA232A7}" destId="{48CD3515-50D0-4A1E-81BB-19000A32BCE2}" srcOrd="4" destOrd="0" presId="urn:microsoft.com/office/officeart/2018/5/layout/CenteredIconLabelDescriptionList"/>
    <dgm:cxn modelId="{89E2A282-31A3-41D5-B4B5-5B34CF132ED0}" type="presParOf" srcId="{48CD3515-50D0-4A1E-81BB-19000A32BCE2}" destId="{0F093935-748E-456F-A865-F360D57614EC}" srcOrd="0" destOrd="0" presId="urn:microsoft.com/office/officeart/2018/5/layout/CenteredIconLabelDescriptionList"/>
    <dgm:cxn modelId="{1BC2B156-395E-4B34-AF59-CBC6C8895F0F}" type="presParOf" srcId="{48CD3515-50D0-4A1E-81BB-19000A32BCE2}" destId="{2F58B86D-BB14-4D77-A6D3-A9DAD76EE08F}" srcOrd="1" destOrd="0" presId="urn:microsoft.com/office/officeart/2018/5/layout/CenteredIconLabelDescriptionList"/>
    <dgm:cxn modelId="{E1744281-5D70-4E85-AD06-38BEBD971AD3}" type="presParOf" srcId="{48CD3515-50D0-4A1E-81BB-19000A32BCE2}" destId="{04480462-ABD8-40CA-99F0-0B787FCA7328}" srcOrd="2" destOrd="0" presId="urn:microsoft.com/office/officeart/2018/5/layout/CenteredIconLabelDescriptionList"/>
    <dgm:cxn modelId="{0C838C47-72C1-47D0-A190-E4C4B92BA57F}" type="presParOf" srcId="{48CD3515-50D0-4A1E-81BB-19000A32BCE2}" destId="{C22B6D01-0264-490B-B231-659244BD3EB7}" srcOrd="3" destOrd="0" presId="urn:microsoft.com/office/officeart/2018/5/layout/CenteredIconLabelDescriptionList"/>
    <dgm:cxn modelId="{089B63E5-2DAC-4379-B44B-1ACEE1E2C4FB}" type="presParOf" srcId="{48CD3515-50D0-4A1E-81BB-19000A32BCE2}" destId="{E676D238-B5A8-4BEE-A3BF-83A1130D092E}" srcOrd="4" destOrd="0" presId="urn:microsoft.com/office/officeart/2018/5/layout/CenteredIconLabelDescriptionList"/>
    <dgm:cxn modelId="{C7640660-23A3-4E75-8916-329B48AAEA10}" type="presParOf" srcId="{2C8C1335-E802-425B-BDBF-17837BA232A7}" destId="{FC36A236-E700-430D-9F48-4EC4D57CA5E4}" srcOrd="5" destOrd="0" presId="urn:microsoft.com/office/officeart/2018/5/layout/CenteredIconLabelDescriptionList"/>
    <dgm:cxn modelId="{6DF03FB4-5BEF-45B8-A7C2-E719092E21CB}" type="presParOf" srcId="{2C8C1335-E802-425B-BDBF-17837BA232A7}" destId="{52E8413B-753C-4B40-A0A4-86F263A3489C}" srcOrd="6" destOrd="0" presId="urn:microsoft.com/office/officeart/2018/5/layout/CenteredIconLabelDescriptionList"/>
    <dgm:cxn modelId="{891DB602-2985-4009-B409-4068818FE087}" type="presParOf" srcId="{52E8413B-753C-4B40-A0A4-86F263A3489C}" destId="{4437F104-B816-40E7-912A-A839316C4630}" srcOrd="0" destOrd="0" presId="urn:microsoft.com/office/officeart/2018/5/layout/CenteredIconLabelDescriptionList"/>
    <dgm:cxn modelId="{CEC968B3-D4B6-46AB-BB40-83656FF48029}" type="presParOf" srcId="{52E8413B-753C-4B40-A0A4-86F263A3489C}" destId="{C80D262D-33BB-4E1E-B26D-088AF88D1A00}" srcOrd="1" destOrd="0" presId="urn:microsoft.com/office/officeart/2018/5/layout/CenteredIconLabelDescriptionList"/>
    <dgm:cxn modelId="{325DD11D-E459-4AC7-8C0A-E12B77011156}" type="presParOf" srcId="{52E8413B-753C-4B40-A0A4-86F263A3489C}" destId="{ACCA00AB-D42D-449E-9951-A7ABC83E198C}" srcOrd="2" destOrd="0" presId="urn:microsoft.com/office/officeart/2018/5/layout/CenteredIconLabelDescriptionList"/>
    <dgm:cxn modelId="{323CD535-E0B0-43CA-B4CA-7E36AD6162C3}" type="presParOf" srcId="{52E8413B-753C-4B40-A0A4-86F263A3489C}" destId="{BD75114A-8C4B-40F6-ABF7-BC57A6CA1820}" srcOrd="3" destOrd="0" presId="urn:microsoft.com/office/officeart/2018/5/layout/CenteredIconLabelDescriptionList"/>
    <dgm:cxn modelId="{C9DD49AC-F131-4DCA-A87D-D3B9DA2A1FE0}" type="presParOf" srcId="{52E8413B-753C-4B40-A0A4-86F263A3489C}" destId="{73BDCAB7-D93B-4628-8594-7F6092FF874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BCA7E-DBEB-4F0D-9E67-8E6281343DB4}">
      <dsp:nvSpPr>
        <dsp:cNvPr id="0" name=""/>
        <dsp:cNvSpPr/>
      </dsp:nvSpPr>
      <dsp:spPr>
        <a:xfrm>
          <a:off x="693544" y="1125707"/>
          <a:ext cx="743449" cy="7434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7828B-ED97-468B-AD65-306CE3DCD512}">
      <dsp:nvSpPr>
        <dsp:cNvPr id="0" name=""/>
        <dsp:cNvSpPr/>
      </dsp:nvSpPr>
      <dsp:spPr>
        <a:xfrm>
          <a:off x="3198" y="1948365"/>
          <a:ext cx="2124140" cy="561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Keep website surfing limited to business use</a:t>
          </a:r>
        </a:p>
      </dsp:txBody>
      <dsp:txXfrm>
        <a:off x="3198" y="1948365"/>
        <a:ext cx="2124140" cy="561631"/>
      </dsp:txXfrm>
    </dsp:sp>
    <dsp:sp modelId="{1749EF18-7216-4E56-B00F-945F33FFE60C}">
      <dsp:nvSpPr>
        <dsp:cNvPr id="0" name=""/>
        <dsp:cNvSpPr/>
      </dsp:nvSpPr>
      <dsp:spPr>
        <a:xfrm>
          <a:off x="3198" y="2546838"/>
          <a:ext cx="2124140" cy="420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55F2B-A406-4269-BF91-36BDE637F313}">
      <dsp:nvSpPr>
        <dsp:cNvPr id="0" name=""/>
        <dsp:cNvSpPr/>
      </dsp:nvSpPr>
      <dsp:spPr>
        <a:xfrm>
          <a:off x="3189409" y="1125707"/>
          <a:ext cx="743449" cy="7434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BACC0-80AF-456A-BAD3-711B93327A82}">
      <dsp:nvSpPr>
        <dsp:cNvPr id="0" name=""/>
        <dsp:cNvSpPr/>
      </dsp:nvSpPr>
      <dsp:spPr>
        <a:xfrm>
          <a:off x="2499063" y="1948365"/>
          <a:ext cx="2124140" cy="561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Stay away from social media on work computers</a:t>
          </a:r>
        </a:p>
      </dsp:txBody>
      <dsp:txXfrm>
        <a:off x="2499063" y="1948365"/>
        <a:ext cx="2124140" cy="561631"/>
      </dsp:txXfrm>
    </dsp:sp>
    <dsp:sp modelId="{63C8D115-77DE-47B8-81B2-2B117B95EA90}">
      <dsp:nvSpPr>
        <dsp:cNvPr id="0" name=""/>
        <dsp:cNvSpPr/>
      </dsp:nvSpPr>
      <dsp:spPr>
        <a:xfrm>
          <a:off x="2499063" y="2546838"/>
          <a:ext cx="2124140" cy="420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93935-748E-456F-A865-F360D57614EC}">
      <dsp:nvSpPr>
        <dsp:cNvPr id="0" name=""/>
        <dsp:cNvSpPr/>
      </dsp:nvSpPr>
      <dsp:spPr>
        <a:xfrm>
          <a:off x="5685274" y="1125707"/>
          <a:ext cx="743449" cy="7434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80462-ABD8-40CA-99F0-0B787FCA7328}">
      <dsp:nvSpPr>
        <dsp:cNvPr id="0" name=""/>
        <dsp:cNvSpPr/>
      </dsp:nvSpPr>
      <dsp:spPr>
        <a:xfrm>
          <a:off x="4994928" y="1948365"/>
          <a:ext cx="2124140" cy="561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Keep your browsers updated!</a:t>
          </a:r>
        </a:p>
      </dsp:txBody>
      <dsp:txXfrm>
        <a:off x="4994928" y="1948365"/>
        <a:ext cx="2124140" cy="561631"/>
      </dsp:txXfrm>
    </dsp:sp>
    <dsp:sp modelId="{E676D238-B5A8-4BEE-A3BF-83A1130D092E}">
      <dsp:nvSpPr>
        <dsp:cNvPr id="0" name=""/>
        <dsp:cNvSpPr/>
      </dsp:nvSpPr>
      <dsp:spPr>
        <a:xfrm>
          <a:off x="4994928" y="2546838"/>
          <a:ext cx="2124140" cy="420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7F104-B816-40E7-912A-A839316C4630}">
      <dsp:nvSpPr>
        <dsp:cNvPr id="0" name=""/>
        <dsp:cNvSpPr/>
      </dsp:nvSpPr>
      <dsp:spPr>
        <a:xfrm>
          <a:off x="8181139" y="1125707"/>
          <a:ext cx="743449" cy="7434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A00AB-D42D-449E-9951-A7ABC83E198C}">
      <dsp:nvSpPr>
        <dsp:cNvPr id="0" name=""/>
        <dsp:cNvSpPr/>
      </dsp:nvSpPr>
      <dsp:spPr>
        <a:xfrm>
          <a:off x="7490794" y="1948365"/>
          <a:ext cx="2124140" cy="561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Be suspicious of pop-ups and download links!</a:t>
          </a:r>
        </a:p>
      </dsp:txBody>
      <dsp:txXfrm>
        <a:off x="7490794" y="1948365"/>
        <a:ext cx="2124140" cy="561631"/>
      </dsp:txXfrm>
    </dsp:sp>
    <dsp:sp modelId="{73BDCAB7-D93B-4628-8594-7F6092FF8744}">
      <dsp:nvSpPr>
        <dsp:cNvPr id="0" name=""/>
        <dsp:cNvSpPr/>
      </dsp:nvSpPr>
      <dsp:spPr>
        <a:xfrm>
          <a:off x="7490794" y="2546838"/>
          <a:ext cx="2124140" cy="420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Ctrl-W or Alt-F4 </a:t>
          </a:r>
        </a:p>
      </dsp:txBody>
      <dsp:txXfrm>
        <a:off x="7490794" y="2546838"/>
        <a:ext cx="2124140" cy="420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105FF-87CA-427E-A2E8-49C2CDBA3F9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334A-7F4D-45F3-9B69-40D790621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4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fontAlgn="ctr">
              <a:buFont typeface="Wingdings" panose="05000000000000000000" pitchFamily="2" charset="2"/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0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76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59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10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2325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770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54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7081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8525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0526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8976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55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1F22-D94B-4AFB-98C1-3F2B962F3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5415F-9535-48A2-B3E2-B9F22B460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41F8C-8C52-4B58-BB8B-F8B66772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5EF-E628-4C49-AD48-45BAE3593FDF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08AC9-E6FC-4B01-823E-ED659573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5433A-D99F-4109-BDAE-E6C3F115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773-DC7A-4101-A689-A0373AA28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4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B868B-7221-4A07-ADB8-940814E17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78BB9-12EF-46A7-B349-826EC3DC5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A6DC3-E03B-41A2-AF8E-7F3ECC47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058F-7B6E-442C-B18B-D2F43BC5A3F1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E4CDE-7EEC-4EED-B475-1C91B8B9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03F7D-AF59-485C-A48C-8EE56694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773-DC7A-4101-A689-A0373AA28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46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CED9B9-30BF-466D-8455-48BADA6C6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93B537-4D1A-438A-9FCF-67C86203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7CC90-137F-4CF8-A655-5EE53100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5CB5-E303-4C61-B759-255FDF054918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A1DA7-DC35-40B2-99AB-5B3C16B4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EEF39-7D60-4D82-8014-8CD9ECE7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773-DC7A-4101-A689-A0373AA28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58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74067" y="274633"/>
            <a:ext cx="80192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74067" y="1803400"/>
            <a:ext cx="8019200" cy="42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⬡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0703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176820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410724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031310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871069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998076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226181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217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9C02-8965-4666-B8E5-AD5274991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AD3A6-B50E-4187-A419-E7CA722FF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F36FB-D200-4B9F-B381-4D68FC1F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8296-1E75-46F6-A8CB-3AD56356F560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F1F2-9C3E-4880-AE69-86B74CF7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54DEA-DBA5-465F-BDCC-36DA1258D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773-DC7A-4101-A689-A0373AA28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95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23615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708184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592271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387261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923120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90606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514767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8308416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2719403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74067" y="274633"/>
            <a:ext cx="80192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774067" y="1803400"/>
            <a:ext cx="3788000" cy="42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⬡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5005257" y="1803400"/>
            <a:ext cx="3788000" cy="42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⬡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469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5322-1557-4ACD-AF40-92FA1631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02169-4227-49E9-B90F-5F781E0BB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39451-6763-48C3-BF8C-10B1AB9F8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48DD-84AD-408C-9CE4-DF23A1775EA7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FB48C-8EC0-4569-8410-9D4D1C569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1D154-5598-4CCB-A5B0-C88E9D21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773-DC7A-4101-A689-A0373AA28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34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4400" y="2655767"/>
            <a:ext cx="60520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2739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791800" y="1155200"/>
            <a:ext cx="5580800" cy="49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58786" rtl="0">
              <a:spcBef>
                <a:spcPts val="800"/>
              </a:spcBef>
              <a:spcAft>
                <a:spcPts val="0"/>
              </a:spcAft>
              <a:buSzPts val="3000"/>
              <a:buFont typeface="Lexend Deca"/>
              <a:buChar char="⬡"/>
              <a:defRPr sz="4000">
                <a:latin typeface="Lexend Deca"/>
                <a:ea typeface="Lexend Deca"/>
                <a:cs typeface="Lexend Deca"/>
                <a:sym typeface="Lexend Deca"/>
              </a:defRPr>
            </a:lvl1pPr>
            <a:lvl2pPr marL="1219170" lvl="1" indent="-558786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4000">
                <a:latin typeface="Lexend Deca"/>
                <a:ea typeface="Lexend Deca"/>
                <a:cs typeface="Lexend Deca"/>
                <a:sym typeface="Lexend Deca"/>
              </a:defRPr>
            </a:lvl2pPr>
            <a:lvl3pPr marL="1828754" lvl="2" indent="-558786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4000">
                <a:latin typeface="Lexend Deca"/>
                <a:ea typeface="Lexend Deca"/>
                <a:cs typeface="Lexend Deca"/>
                <a:sym typeface="Lexend Deca"/>
              </a:defRPr>
            </a:lvl3pPr>
            <a:lvl4pPr marL="2438339" lvl="3" indent="-558786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4000">
                <a:latin typeface="Lexend Deca"/>
                <a:ea typeface="Lexend Deca"/>
                <a:cs typeface="Lexend Deca"/>
                <a:sym typeface="Lexend Deca"/>
              </a:defRPr>
            </a:lvl4pPr>
            <a:lvl5pPr marL="3047924" lvl="4" indent="-558786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4000">
                <a:latin typeface="Lexend Deca"/>
                <a:ea typeface="Lexend Deca"/>
                <a:cs typeface="Lexend Deca"/>
                <a:sym typeface="Lexend Deca"/>
              </a:defRPr>
            </a:lvl5pPr>
            <a:lvl6pPr marL="3657509" lvl="5" indent="-558786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4000">
                <a:latin typeface="Lexend Deca"/>
                <a:ea typeface="Lexend Deca"/>
                <a:cs typeface="Lexend Deca"/>
                <a:sym typeface="Lexend Deca"/>
              </a:defRPr>
            </a:lvl6pPr>
            <a:lvl7pPr marL="4267093" lvl="6" indent="-558786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4000">
                <a:latin typeface="Lexend Deca"/>
                <a:ea typeface="Lexend Deca"/>
                <a:cs typeface="Lexend Deca"/>
                <a:sym typeface="Lexend Deca"/>
              </a:defRPr>
            </a:lvl7pPr>
            <a:lvl8pPr marL="4876678" lvl="7" indent="-558786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4000">
                <a:latin typeface="Lexend Deca"/>
                <a:ea typeface="Lexend Deca"/>
                <a:cs typeface="Lexend Deca"/>
                <a:sym typeface="Lexend Deca"/>
              </a:defRPr>
            </a:lvl8pPr>
            <a:lvl9pPr marL="5486263" lvl="8" indent="-558786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4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1628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Big circuit">
  <p:cSld name="Blank · Big circui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2170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74067" y="274633"/>
            <a:ext cx="80192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74067" y="1803400"/>
            <a:ext cx="8019200" cy="42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⬡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345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6CFE0-5E01-4828-8197-6795083C7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0AD67-49B6-45F6-8B61-78F1453AD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48D90-B637-4F4D-ABE4-AF39CF7C2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6BFE5-BA20-496D-AE67-DD9B78005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585-4134-4F94-B6F2-287129D9CEFA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F2BE2-78AD-41A4-958F-5D4FFFE1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4894B-DFC1-4705-A5BE-50B42130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773-DC7A-4101-A689-A0373AA28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0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BC87-4573-45B7-BE51-67CC38F3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5BD2E-D59B-49D5-8BB3-CEA2E0E4A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41DB0-3107-4DA9-8B64-828493C6D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FED9C8-78EA-45FE-85BB-C0D78EC3B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D5BD11-7EB1-4D70-BB52-867492A3F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979F58-8A3A-4068-8754-FD475D969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A1EC-D420-402B-8C37-561F46A619A8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B65169-B485-4AF1-8946-F993CED4D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ACF249-BA05-4FAE-812E-BFF39EB7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773-DC7A-4101-A689-A0373AA28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6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9C30-3C7B-4A24-AF9F-EFB9368C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959F7-19AD-4261-84D7-945533D0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ADCD-2F0F-49E2-A461-561BE1CEB701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D2C3B-7494-48F0-A520-3E532F39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7407-13B1-43F6-A9A7-9B5F97FF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773-DC7A-4101-A689-A0373AA28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4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84B2A5-E007-4394-8135-7ABC959CC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06A1-F4DC-470B-9810-09A368C6250F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691E1-745D-41BB-8FA0-C36155E4F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A0B9-0CCA-4D4E-9C32-96AFB95F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773-DC7A-4101-A689-A0373AA28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2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8A56-E45D-4963-B3F0-6DD456CD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E6DB1-682B-43C9-A293-49D08970F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272A0-A2AC-4B27-B398-79F64D791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AA1BB-575F-443F-BEB5-DBECDF77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74EA-ECFC-47B4-B8B9-D4DFC20BCEE9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75D6C-0A4D-40E2-B87C-3238BB87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0AD5C-E94A-44F0-828B-3EF4B9F6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773-DC7A-4101-A689-A0373AA28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1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EC52-7799-4843-9CA7-6013A593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05F88-7E1D-454D-B9F5-D69D1CA25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B422F-1689-4FF0-AFEA-4B51A4C76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1E8A0-CDD7-4E0C-A6C2-7632A43B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7B01-9621-42F6-9C6F-53E738C6649C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CC904-9CED-45C1-9D37-D6D811AA9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60643-FE04-4D7C-9F21-DDE232D1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773-DC7A-4101-A689-A0373AA28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3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DADE36-38A9-4619-BA10-3F2E3757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59FB2-2822-4846-A00F-C6850FFC1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96528-97FE-4753-9AA8-F7280B1D6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721B5-07F9-4905-8025-F88D47337889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5B00A-B432-4E61-9ED9-012CEA175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B395E-08FC-4B20-9508-B0F46C226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B5773-DC7A-4101-A689-A0373AA28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8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839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subinski@pcatg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pcatg.com/cybersecurity/" TargetMode="External"/><Relationship Id="rId7" Type="http://schemas.openxmlformats.org/officeDocument/2006/relationships/hyperlink" Target="https://www.linkedin.com/company/96661/admi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hyperlink" Target="https://www.instagram.com/pcatechgroup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www.youtube.com/user/ThePCAGrou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ssubinski@pcatg.com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ssubinski@pcatg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CBCF7-12FA-0A39-0B8E-A413FB635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264" y="1059679"/>
            <a:ext cx="8835747" cy="2369322"/>
          </a:xfrm>
        </p:spPr>
        <p:txBody>
          <a:bodyPr>
            <a:normAutofit fontScale="90000"/>
          </a:bodyPr>
          <a:lstStyle/>
          <a:p>
            <a:r>
              <a:rPr lang="en-US" dirty="0"/>
              <a:t>Cybersecurity Threats: How to Avoid Being the Next Victim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8A21B0-AB3C-4A1C-9D72-22D82821D2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December 1, 2023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1C459095-8ACF-4324-9B04-B6D5A511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303" y="6124098"/>
            <a:ext cx="1329043" cy="4877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35C1614-268A-405D-93A8-21798D00EA2D}"/>
              </a:ext>
            </a:extLst>
          </p:cNvPr>
          <p:cNvSpPr txBox="1"/>
          <p:nvPr/>
        </p:nvSpPr>
        <p:spPr>
          <a:xfrm>
            <a:off x="590265" y="6261264"/>
            <a:ext cx="8320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buClr>
                <a:srgbClr val="92D050"/>
              </a:buClr>
            </a:pPr>
            <a:r>
              <a:rPr lang="en-US" sz="14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Mike Olfano, CEO  |  PCA Technology Group, Inc.  |  </a:t>
            </a:r>
            <a:r>
              <a:rPr lang="en-US" sz="1400" u="sng" spc="20" dirty="0">
                <a:solidFill>
                  <a:srgbClr val="0070C0"/>
                </a:solidFill>
              </a:rPr>
              <a:t>molfano</a:t>
            </a:r>
            <a:r>
              <a:rPr lang="en-US" sz="1400" spc="2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@pcatg.com</a:t>
            </a:r>
            <a:r>
              <a:rPr lang="en-US" sz="14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|  716.632.5881 x314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64DB28-F2BD-F487-76EE-1FD5B924058E}"/>
              </a:ext>
            </a:extLst>
          </p:cNvPr>
          <p:cNvSpPr txBox="1">
            <a:spLocks/>
          </p:cNvSpPr>
          <p:nvPr/>
        </p:nvSpPr>
        <p:spPr>
          <a:xfrm>
            <a:off x="438256" y="3717420"/>
            <a:ext cx="8835747" cy="1777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189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900" dirty="0">
                <a:solidFill>
                  <a:srgbClr val="0070C0"/>
                </a:solidFill>
              </a:rPr>
              <a:t>Lumsden &amp; McCormick Exempt Organizations Conference 2023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9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97AE38F-0862-4A89-8D80-626564A1506C}"/>
              </a:ext>
            </a:extLst>
          </p:cNvPr>
          <p:cNvSpPr txBox="1">
            <a:spLocks/>
          </p:cNvSpPr>
          <p:nvPr/>
        </p:nvSpPr>
        <p:spPr>
          <a:xfrm>
            <a:off x="4079443" y="1704070"/>
            <a:ext cx="4596048" cy="708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None/>
            </a:pPr>
            <a:r>
              <a:rPr lang="en-US" sz="2000" dirty="0">
                <a:solidFill>
                  <a:srgbClr val="0070C0"/>
                </a:solidFill>
              </a:rPr>
              <a:t>	On average, it takes about 5 minutes to attack an IoT (Internet of Things) device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4397578" y="2528360"/>
            <a:ext cx="4193086" cy="24326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0">
              <a:lnSpc>
                <a:spcPct val="114000"/>
              </a:lnSpc>
              <a:buClr>
                <a:srgbClr val="92D050"/>
              </a:buClr>
              <a:buNone/>
            </a:pPr>
            <a:r>
              <a:rPr lang="en-US" sz="1700" dirty="0"/>
              <a:t>Examples of popular IoT devices:</a:t>
            </a:r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rabicPeriod"/>
            </a:pPr>
            <a:r>
              <a:rPr lang="en-US" sz="1700" dirty="0"/>
              <a:t>Watches</a:t>
            </a:r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rabicPeriod"/>
            </a:pPr>
            <a:r>
              <a:rPr lang="en-US" sz="1700" dirty="0"/>
              <a:t>Security systems</a:t>
            </a:r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rabicPeriod"/>
            </a:pPr>
            <a:r>
              <a:rPr lang="en-US" sz="1700" dirty="0"/>
              <a:t>Doorbells</a:t>
            </a:r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rabicPeriod"/>
            </a:pPr>
            <a:r>
              <a:rPr lang="en-US" sz="1700" dirty="0"/>
              <a:t>Amazon Echo / Dot</a:t>
            </a:r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rabicPeriod"/>
            </a:pPr>
            <a:r>
              <a:rPr lang="en-US" sz="1700" dirty="0"/>
              <a:t>Thermostats</a:t>
            </a:r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rabicPeriod"/>
            </a:pPr>
            <a:r>
              <a:rPr lang="en-US" sz="1700" dirty="0"/>
              <a:t>Lighting systems</a:t>
            </a:r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rabicPeriod"/>
            </a:pPr>
            <a:r>
              <a:rPr lang="en-US" sz="1700" dirty="0"/>
              <a:t>TVs and remote controls</a:t>
            </a:r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rabicPeriod"/>
            </a:pPr>
            <a:r>
              <a:rPr lang="en-US" sz="1700" dirty="0"/>
              <a:t>Smart plugs</a:t>
            </a:r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rabicPeriod"/>
            </a:pPr>
            <a:r>
              <a:rPr lang="en-US" sz="1700" dirty="0"/>
              <a:t>Door locks</a:t>
            </a:r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rabicPeriod"/>
            </a:pPr>
            <a:r>
              <a:rPr lang="en-US" sz="1700" dirty="0"/>
              <a:t>Smoke alarms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09187-55FF-70D7-2478-D4CB7E93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Statistic #6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5F5AB6-0D8A-4D9D-8C39-98305A7E0B0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71055" y="2309771"/>
            <a:ext cx="3608388" cy="36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0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97AE38F-0862-4A89-8D80-626564A1506C}"/>
              </a:ext>
            </a:extLst>
          </p:cNvPr>
          <p:cNvSpPr txBox="1">
            <a:spLocks/>
          </p:cNvSpPr>
          <p:nvPr/>
        </p:nvSpPr>
        <p:spPr>
          <a:xfrm>
            <a:off x="4807228" y="2146268"/>
            <a:ext cx="5162104" cy="708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0">
              <a:buNone/>
            </a:pPr>
            <a:r>
              <a:rPr lang="en-US" sz="1900" dirty="0">
                <a:solidFill>
                  <a:srgbClr val="0070C0"/>
                </a:solidFill>
              </a:rPr>
              <a:t>50K websites are hacked daily and 97% of WordPress site hacks are a result of plugin exploits. 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5054126" y="3086923"/>
            <a:ext cx="4869750" cy="24326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Websites don’t update themselves and they are often overlooked because they are hosted in the cloud. Do you know if your website is secure?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65137-1875-2DFC-9B69-CE23694F3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17" y="2010441"/>
            <a:ext cx="4846009" cy="28371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03EE02-0874-D254-8688-0CF447245655}"/>
              </a:ext>
            </a:extLst>
          </p:cNvPr>
          <p:cNvSpPr txBox="1">
            <a:spLocks/>
          </p:cNvSpPr>
          <p:nvPr/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Cybersecurity Statistic #7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4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1090354" y="1836151"/>
            <a:ext cx="6156480" cy="24326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0">
              <a:lnSpc>
                <a:spcPct val="114000"/>
              </a:lnSpc>
              <a:buClr>
                <a:srgbClr val="92D050"/>
              </a:buClr>
              <a:buNone/>
            </a:pPr>
            <a:r>
              <a:rPr lang="en-US" sz="2400" dirty="0"/>
              <a:t>Have you ever attended a cybersecurity user awareness seminar/webinar?</a:t>
            </a:r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lphaUcPeriod"/>
            </a:pPr>
            <a:r>
              <a:rPr lang="en-US" sz="2400" dirty="0"/>
              <a:t>Yes</a:t>
            </a:r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lphaUcPeriod"/>
            </a:pPr>
            <a:r>
              <a:rPr lang="en-US" sz="2400" dirty="0"/>
              <a:t>No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09187-55FF-70D7-2478-D4CB7E93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78950"/>
          </a:xfrm>
        </p:spPr>
        <p:txBody>
          <a:bodyPr/>
          <a:lstStyle/>
          <a:p>
            <a:r>
              <a:rPr lang="en-US" dirty="0"/>
              <a:t>Polling Question #1</a:t>
            </a:r>
          </a:p>
        </p:txBody>
      </p:sp>
    </p:spTree>
    <p:extLst>
      <p:ext uri="{BB962C8B-B14F-4D97-AF65-F5344CB8AC3E}">
        <p14:creationId xmlns:p14="http://schemas.microsoft.com/office/powerpoint/2010/main" val="350692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6FD4FB81-E178-E849-AACE-24DE56C17818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t="6795" b="6998"/>
          <a:stretch/>
        </p:blipFill>
        <p:spPr>
          <a:xfrm>
            <a:off x="27" y="13"/>
            <a:ext cx="12191973" cy="68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82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8467"/>
            <a:ext cx="12192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Trebuchet MS" panose="020B0603020202020204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2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7" cy="3176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9" y="-8467"/>
            <a:ext cx="3007348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585"/>
            <a:endParaRPr lang="en-US" sz="240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585"/>
            <a:endParaRPr lang="en-US" sz="240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8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585"/>
            <a:endParaRPr lang="en-US" sz="240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5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585"/>
            <a:endParaRPr lang="en-US" sz="240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585"/>
            <a:endParaRPr lang="en-US" sz="240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2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585"/>
            <a:endParaRPr lang="en-US" sz="240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6" name="Google Shape;375;p38">
            <a:extLst>
              <a:ext uri="{FF2B5EF4-FFF2-40B4-BE49-F238E27FC236}">
                <a16:creationId xmlns:a16="http://schemas.microsoft.com/office/drawing/2014/main" id="{C32A9768-38B9-AE47-AEE7-49A096EA560F}"/>
              </a:ext>
            </a:extLst>
          </p:cNvPr>
          <p:cNvSpPr txBox="1">
            <a:spLocks/>
          </p:cNvSpPr>
          <p:nvPr/>
        </p:nvSpPr>
        <p:spPr>
          <a:xfrm>
            <a:off x="7181723" y="609601"/>
            <a:ext cx="4512989" cy="2227729"/>
          </a:xfrm>
          <a:prstGeom prst="rect">
            <a:avLst/>
          </a:prstGeom>
        </p:spPr>
        <p:txBody>
          <a:bodyPr spcFirstLastPara="1" vert="horz" lIns="121920" tIns="60960" rIns="121920" bIns="6096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09585">
              <a:spcBef>
                <a:spcPct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FFFFFF"/>
                </a:solidFill>
                <a:latin typeface="Trebuchet MS" panose="020B0603020202020204"/>
                <a:ea typeface="+mj-ea"/>
              </a:rPr>
              <a:t>Phishing Emails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4C5F9-2B88-454D-81AC-B82ED7CE8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7" y="1637211"/>
            <a:ext cx="5023923" cy="3315788"/>
          </a:xfrm>
          <a:prstGeom prst="rect">
            <a:avLst/>
          </a:prstGeom>
        </p:spPr>
      </p:pic>
      <p:sp>
        <p:nvSpPr>
          <p:cNvPr id="4" name="Google Shape;81;p15">
            <a:extLst>
              <a:ext uri="{FF2B5EF4-FFF2-40B4-BE49-F238E27FC236}">
                <a16:creationId xmlns:a16="http://schemas.microsoft.com/office/drawing/2014/main" id="{F4ED02F3-6120-624D-87C3-42C9F061DEEB}"/>
              </a:ext>
            </a:extLst>
          </p:cNvPr>
          <p:cNvSpPr txBox="1">
            <a:spLocks/>
          </p:cNvSpPr>
          <p:nvPr/>
        </p:nvSpPr>
        <p:spPr>
          <a:xfrm>
            <a:off x="7181725" y="2837328"/>
            <a:ext cx="4512988" cy="3317939"/>
          </a:xfrm>
          <a:prstGeom prst="rect">
            <a:avLst/>
          </a:prstGeom>
        </p:spPr>
        <p:txBody>
          <a:bodyPr spcFirstLastPara="1" vert="horz" lIns="121920" tIns="60960" rIns="121920" bIns="6096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defTabSz="609585">
              <a:lnSpc>
                <a:spcPct val="105000"/>
              </a:lnSpc>
              <a:spcBef>
                <a:spcPts val="1333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667" b="1" dirty="0">
                <a:solidFill>
                  <a:srgbClr val="FFFFFF"/>
                </a:solidFill>
                <a:latin typeface="Trebuchet MS" panose="020B0603020202020204"/>
                <a:ea typeface="+mn-ea"/>
                <a:cs typeface="+mn-cs"/>
              </a:rPr>
              <a:t>Phishing: </a:t>
            </a:r>
            <a:r>
              <a:rPr lang="en-US" sz="2667" dirty="0">
                <a:solidFill>
                  <a:srgbClr val="FFFFFF"/>
                </a:solidFill>
                <a:latin typeface="Trebuchet MS" panose="020B0603020202020204"/>
                <a:ea typeface="+mn-ea"/>
                <a:cs typeface="+mn-cs"/>
              </a:rPr>
              <a:t>A “trustworthy entity” asks (typically via email) for your sensitive information such as SSN, credit card numbers, login or password information, etc.</a:t>
            </a:r>
          </a:p>
          <a:p>
            <a:pPr marL="0" indent="0" defTabSz="609585">
              <a:lnSpc>
                <a:spcPct val="105000"/>
              </a:lnSpc>
              <a:spcBef>
                <a:spcPts val="1333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667" b="1" dirty="0">
              <a:solidFill>
                <a:srgbClr val="FFFFFF"/>
              </a:solidFill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23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8467"/>
            <a:ext cx="12192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</p:grpSp>
      <p:sp>
        <p:nvSpPr>
          <p:cNvPr id="6" name="Google Shape;375;p38">
            <a:extLst>
              <a:ext uri="{FF2B5EF4-FFF2-40B4-BE49-F238E27FC236}">
                <a16:creationId xmlns:a16="http://schemas.microsoft.com/office/drawing/2014/main" id="{C32A9768-38B9-AE47-AEE7-49A096EA560F}"/>
              </a:ext>
            </a:extLst>
          </p:cNvPr>
          <p:cNvSpPr txBox="1">
            <a:spLocks/>
          </p:cNvSpPr>
          <p:nvPr/>
        </p:nvSpPr>
        <p:spPr>
          <a:xfrm>
            <a:off x="676746" y="609600"/>
            <a:ext cx="3729076" cy="1320800"/>
          </a:xfrm>
          <a:prstGeom prst="rect">
            <a:avLst/>
          </a:prstGeom>
        </p:spPr>
        <p:txBody>
          <a:bodyPr spcFirstLastPara="1" vert="horz" lIns="121920" tIns="60960" rIns="121920" bIns="6096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09585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733" b="1" dirty="0">
                <a:solidFill>
                  <a:srgbClr val="90C226"/>
                </a:solidFill>
                <a:latin typeface="Trebuchet MS" panose="020B0603020202020204"/>
                <a:ea typeface="+mj-ea"/>
              </a:rPr>
              <a:t>Pharming – Fake Webpages</a:t>
            </a:r>
          </a:p>
        </p:txBody>
      </p:sp>
      <p:sp>
        <p:nvSpPr>
          <p:cNvPr id="5" name="Google Shape;81;p15">
            <a:extLst>
              <a:ext uri="{FF2B5EF4-FFF2-40B4-BE49-F238E27FC236}">
                <a16:creationId xmlns:a16="http://schemas.microsoft.com/office/drawing/2014/main" id="{FEF4BD00-0DEC-144D-9F19-3E9E0DBC7786}"/>
              </a:ext>
            </a:extLst>
          </p:cNvPr>
          <p:cNvSpPr txBox="1">
            <a:spLocks/>
          </p:cNvSpPr>
          <p:nvPr/>
        </p:nvSpPr>
        <p:spPr>
          <a:xfrm>
            <a:off x="685167" y="2160588"/>
            <a:ext cx="3720916" cy="3560733"/>
          </a:xfrm>
          <a:prstGeom prst="rect">
            <a:avLst/>
          </a:prstGeom>
        </p:spPr>
        <p:txBody>
          <a:bodyPr spcFirstLastPara="1" vert="horz" lIns="121920" tIns="60960" rIns="121920" bIns="60960" rtlCol="0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defTabSz="609585" fontAlgn="ctr">
              <a:lnSpc>
                <a:spcPct val="105000"/>
              </a:lnSpc>
              <a:spcBef>
                <a:spcPts val="1333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667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ea typeface="+mn-ea"/>
                <a:cs typeface="+mn-cs"/>
              </a:rPr>
              <a:t>Never utilize website links within emails for financial and many other websites. If you normally access the site, open a browser and go to it directly.</a:t>
            </a:r>
          </a:p>
          <a:p>
            <a:pPr marL="0" indent="0" defTabSz="609585">
              <a:lnSpc>
                <a:spcPct val="105000"/>
              </a:lnSpc>
              <a:spcBef>
                <a:spcPts val="1333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667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B5D854A-91EC-B94E-AE12-759E5C074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035" y="1466423"/>
            <a:ext cx="4602747" cy="342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529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F5A36-FE49-491D-A30E-11383DCEC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541" y="1066376"/>
            <a:ext cx="6649531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27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8467"/>
            <a:ext cx="12192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</p:grpSp>
      <p:pic>
        <p:nvPicPr>
          <p:cNvPr id="3" name="Picture 2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7546D543-65B8-561E-2774-A2D2D0E40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61" y="-8467"/>
            <a:ext cx="965968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6BCBD0-ADAB-70EE-F9FA-E8FFF50B4B81}"/>
              </a:ext>
            </a:extLst>
          </p:cNvPr>
          <p:cNvSpPr txBox="1"/>
          <p:nvPr/>
        </p:nvSpPr>
        <p:spPr>
          <a:xfrm>
            <a:off x="224367" y="125697"/>
            <a:ext cx="4158312" cy="831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667" b="1" dirty="0">
                <a:solidFill>
                  <a:srgbClr val="90C226"/>
                </a:solidFill>
                <a:latin typeface="Trebuchet MS" panose="020B0603020202020204"/>
              </a:rPr>
              <a:t>Pharming – Fake Webpages Continued</a:t>
            </a:r>
          </a:p>
        </p:txBody>
      </p:sp>
    </p:spTree>
    <p:extLst>
      <p:ext uri="{BB962C8B-B14F-4D97-AF65-F5344CB8AC3E}">
        <p14:creationId xmlns:p14="http://schemas.microsoft.com/office/powerpoint/2010/main" val="3307172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1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8467"/>
            <a:ext cx="12192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</p:grpSp>
      <p:sp>
        <p:nvSpPr>
          <p:cNvPr id="6" name="Google Shape;375;p38">
            <a:extLst>
              <a:ext uri="{FF2B5EF4-FFF2-40B4-BE49-F238E27FC236}">
                <a16:creationId xmlns:a16="http://schemas.microsoft.com/office/drawing/2014/main" id="{C32A9768-38B9-AE47-AEE7-49A096EA560F}"/>
              </a:ext>
            </a:extLst>
          </p:cNvPr>
          <p:cNvSpPr txBox="1">
            <a:spLocks/>
          </p:cNvSpPr>
          <p:nvPr/>
        </p:nvSpPr>
        <p:spPr>
          <a:xfrm>
            <a:off x="677334" y="-1062446"/>
            <a:ext cx="2938468" cy="5431761"/>
          </a:xfrm>
          <a:prstGeom prst="rect">
            <a:avLst/>
          </a:prstGeom>
        </p:spPr>
        <p:txBody>
          <a:bodyPr spcFirstLastPara="1" vert="horz" lIns="121920" tIns="60960" rIns="121920" bIns="6096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09585">
              <a:spcBef>
                <a:spcPct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90C226"/>
                </a:solidFill>
                <a:latin typeface="Trebuchet MS" panose="020B0603020202020204"/>
                <a:ea typeface="+mj-ea"/>
              </a:rPr>
              <a:t>Spear Phishing</a:t>
            </a:r>
          </a:p>
        </p:txBody>
      </p:sp>
      <p:sp>
        <p:nvSpPr>
          <p:cNvPr id="4" name="Google Shape;81;p15">
            <a:extLst>
              <a:ext uri="{FF2B5EF4-FFF2-40B4-BE49-F238E27FC236}">
                <a16:creationId xmlns:a16="http://schemas.microsoft.com/office/drawing/2014/main" id="{F4ED02F3-6120-624D-87C3-42C9F061DEEB}"/>
              </a:ext>
            </a:extLst>
          </p:cNvPr>
          <p:cNvSpPr txBox="1">
            <a:spLocks/>
          </p:cNvSpPr>
          <p:nvPr/>
        </p:nvSpPr>
        <p:spPr>
          <a:xfrm>
            <a:off x="3846888" y="609602"/>
            <a:ext cx="5424112" cy="3208335"/>
          </a:xfrm>
          <a:prstGeom prst="rect">
            <a:avLst/>
          </a:prstGeom>
        </p:spPr>
        <p:txBody>
          <a:bodyPr spcFirstLastPara="1" vert="horz" lIns="121920" tIns="60960" rIns="121920" bIns="60960" rtlCol="0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defTabSz="609585">
              <a:spcBef>
                <a:spcPts val="1333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933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ea typeface="+mn-ea"/>
                <a:cs typeface="+mn-cs"/>
              </a:rPr>
              <a:t>Spear Phishing: </a:t>
            </a:r>
            <a:r>
              <a:rPr lang="en-US" sz="2933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ea typeface="+mn-ea"/>
                <a:cs typeface="+mn-cs"/>
              </a:rPr>
              <a:t>A more sophisticated phishing attack that appears to come from inside your organization or as a real trusted source.</a:t>
            </a:r>
          </a:p>
          <a:p>
            <a:pPr marL="0" indent="0" defTabSz="609585">
              <a:spcBef>
                <a:spcPts val="1333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933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img771312">
            <a:extLst>
              <a:ext uri="{FF2B5EF4-FFF2-40B4-BE49-F238E27FC236}">
                <a16:creationId xmlns:a16="http://schemas.microsoft.com/office/drawing/2014/main" id="{3358E02F-E12A-9944-BC4B-600D0F9A0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44" y="3508982"/>
            <a:ext cx="7963368" cy="256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699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" name="Google Shape;375;p38">
            <a:extLst>
              <a:ext uri="{FF2B5EF4-FFF2-40B4-BE49-F238E27FC236}">
                <a16:creationId xmlns:a16="http://schemas.microsoft.com/office/drawing/2014/main" id="{C32A9768-38B9-AE47-AEE7-49A096EA560F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2938468" cy="24384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200">
              <a:spcBef>
                <a:spcPct val="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External Email Notifications</a:t>
            </a:r>
          </a:p>
        </p:txBody>
      </p:sp>
      <p:sp>
        <p:nvSpPr>
          <p:cNvPr id="4" name="Google Shape;81;p15">
            <a:extLst>
              <a:ext uri="{FF2B5EF4-FFF2-40B4-BE49-F238E27FC236}">
                <a16:creationId xmlns:a16="http://schemas.microsoft.com/office/drawing/2014/main" id="{F4ED02F3-6120-624D-87C3-42C9F061DEEB}"/>
              </a:ext>
            </a:extLst>
          </p:cNvPr>
          <p:cNvSpPr txBox="1">
            <a:spLocks/>
          </p:cNvSpPr>
          <p:nvPr/>
        </p:nvSpPr>
        <p:spPr>
          <a:xfrm>
            <a:off x="3846889" y="609602"/>
            <a:ext cx="5424112" cy="320833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This can be easily enabled in Microsoft 365’s settings and it is free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F2004-29B3-8333-9117-71466E60A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02" y="3534920"/>
            <a:ext cx="8564886" cy="182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1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erson's hand on a keyboard&#10;&#10;Description automatically generated with low confidence">
            <a:extLst>
              <a:ext uri="{FF2B5EF4-FFF2-40B4-BE49-F238E27FC236}">
                <a16:creationId xmlns:a16="http://schemas.microsoft.com/office/drawing/2014/main" id="{B14A4374-75A9-480B-9F27-D6EC01E448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1"/>
          <a:stretch/>
        </p:blipFill>
        <p:spPr>
          <a:xfrm>
            <a:off x="2796639" y="0"/>
            <a:ext cx="9770517" cy="6858000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C953B7-EDC3-4C56-8D0D-C5FC13C5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about</a:t>
            </a:r>
            <a:r>
              <a:rPr lang="en-US" dirty="0"/>
              <a:t> PCA Technology Group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DAD4FC-302D-4511-A004-FB6781ACCBAD}"/>
              </a:ext>
            </a:extLst>
          </p:cNvPr>
          <p:cNvSpPr txBox="1"/>
          <p:nvPr/>
        </p:nvSpPr>
        <p:spPr>
          <a:xfrm>
            <a:off x="954440" y="4674869"/>
            <a:ext cx="99250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2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776541-8E84-46F1-A92F-BDC34DB44E70}"/>
              </a:ext>
            </a:extLst>
          </p:cNvPr>
          <p:cNvSpPr txBox="1"/>
          <p:nvPr/>
        </p:nvSpPr>
        <p:spPr>
          <a:xfrm>
            <a:off x="1020660" y="6154581"/>
            <a:ext cx="2160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Resources: </a:t>
            </a:r>
            <a:r>
              <a:rPr lang="en-US" sz="1400" spc="2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pcatg.com/</a:t>
            </a:r>
            <a:endParaRPr lang="en-US" sz="1400" spc="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60FD91-8C66-47D1-8C86-2A545B44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15" y="1706175"/>
            <a:ext cx="2803980" cy="370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92A3116-13F4-411F-ACF5-BF2030E0B3D9}"/>
              </a:ext>
            </a:extLst>
          </p:cNvPr>
          <p:cNvSpPr txBox="1"/>
          <p:nvPr/>
        </p:nvSpPr>
        <p:spPr>
          <a:xfrm>
            <a:off x="3575867" y="2115566"/>
            <a:ext cx="693260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600" spc="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have over 34 years of experience</a:t>
            </a:r>
          </a:p>
          <a:p>
            <a:pPr marL="457200" indent="-457200">
              <a:spcAft>
                <a:spcPts val="24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600" spc="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carefully listen to customer needs</a:t>
            </a:r>
          </a:p>
          <a:p>
            <a:pPr marL="457200" indent="-457200">
              <a:spcAft>
                <a:spcPts val="24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600" spc="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build roadmaps that make sense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2F3B7C-1102-41C1-ABC9-9AA32EFBD8CE}"/>
              </a:ext>
            </a:extLst>
          </p:cNvPr>
          <p:cNvSpPr txBox="1"/>
          <p:nvPr/>
        </p:nvSpPr>
        <p:spPr>
          <a:xfrm>
            <a:off x="1020660" y="4829216"/>
            <a:ext cx="99250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Guiding companies to succeed with Technology.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EE58DD-2384-43F2-878B-581C3168AE66}"/>
              </a:ext>
            </a:extLst>
          </p:cNvPr>
          <p:cNvGrpSpPr/>
          <p:nvPr/>
        </p:nvGrpSpPr>
        <p:grpSpPr>
          <a:xfrm>
            <a:off x="1020660" y="5499135"/>
            <a:ext cx="10685432" cy="346244"/>
            <a:chOff x="1020660" y="5582845"/>
            <a:chExt cx="10685432" cy="3462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9C4609-BB6F-44D5-9B40-232432837A8D}"/>
                </a:ext>
              </a:extLst>
            </p:cNvPr>
            <p:cNvSpPr txBox="1"/>
            <p:nvPr/>
          </p:nvSpPr>
          <p:spPr>
            <a:xfrm>
              <a:off x="6915121" y="5588222"/>
              <a:ext cx="2353529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Business Phone Systems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28A667-C587-4A06-BC1E-C576112609BB}"/>
                </a:ext>
              </a:extLst>
            </p:cNvPr>
            <p:cNvSpPr txBox="1"/>
            <p:nvPr/>
          </p:nvSpPr>
          <p:spPr>
            <a:xfrm>
              <a:off x="9367652" y="5582845"/>
              <a:ext cx="2338440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Software Development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7A6261-28C5-4EF8-869C-301D2053078B}"/>
                </a:ext>
              </a:extLst>
            </p:cNvPr>
            <p:cNvSpPr txBox="1"/>
            <p:nvPr/>
          </p:nvSpPr>
          <p:spPr>
            <a:xfrm>
              <a:off x="1020660" y="5590535"/>
              <a:ext cx="2539478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Managed &amp; Outsourced IT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9FB22F6-2BF1-4155-A588-C8480C62BFEC}"/>
                </a:ext>
              </a:extLst>
            </p:cNvPr>
            <p:cNvSpPr txBox="1"/>
            <p:nvPr/>
          </p:nvSpPr>
          <p:spPr>
            <a:xfrm>
              <a:off x="3647399" y="5590535"/>
              <a:ext cx="1457324" cy="338554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Cybersecurity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CA5F14-F9A0-412B-A5F6-F41019554D07}"/>
                </a:ext>
              </a:extLst>
            </p:cNvPr>
            <p:cNvSpPr txBox="1"/>
            <p:nvPr/>
          </p:nvSpPr>
          <p:spPr>
            <a:xfrm>
              <a:off x="5104723" y="5590535"/>
              <a:ext cx="1810398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Cloud Computing</a:t>
              </a:r>
            </a:p>
          </p:txBody>
        </p:sp>
      </p:grpSp>
      <p:pic>
        <p:nvPicPr>
          <p:cNvPr id="27" name="Picture 26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CB8E1D98-291C-437D-91F4-EF7E058E7C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49" y="6107601"/>
            <a:ext cx="380174" cy="380174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71C09B4E-4191-4098-A92C-39708FD6E9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51" y="6112701"/>
            <a:ext cx="380174" cy="380174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F007E26D-7D6B-425C-94F0-92CC507F88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50" y="6107600"/>
            <a:ext cx="380174" cy="380174"/>
          </a:xfrm>
          <a:prstGeom prst="rect">
            <a:avLst/>
          </a:prstGeom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8E310BD-5A55-447B-AA87-9700596373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872" y="6107600"/>
            <a:ext cx="1324374" cy="48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8467"/>
            <a:ext cx="12192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303BAE1-1394-DE4E-A5E8-03986E31A1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89" r="28233"/>
          <a:stretch/>
        </p:blipFill>
        <p:spPr>
          <a:xfrm>
            <a:off x="4269853" y="13"/>
            <a:ext cx="7922147" cy="6857987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6" name="Google Shape;375;p38">
            <a:extLst>
              <a:ext uri="{FF2B5EF4-FFF2-40B4-BE49-F238E27FC236}">
                <a16:creationId xmlns:a16="http://schemas.microsoft.com/office/drawing/2014/main" id="{C32A9768-38B9-AE47-AEE7-49A096EA560F}"/>
              </a:ext>
            </a:extLst>
          </p:cNvPr>
          <p:cNvSpPr txBox="1">
            <a:spLocks/>
          </p:cNvSpPr>
          <p:nvPr/>
        </p:nvSpPr>
        <p:spPr>
          <a:xfrm>
            <a:off x="677333" y="609600"/>
            <a:ext cx="3851124" cy="1320800"/>
          </a:xfrm>
          <a:prstGeom prst="rect">
            <a:avLst/>
          </a:prstGeom>
        </p:spPr>
        <p:txBody>
          <a:bodyPr spcFirstLastPara="1" vert="horz" lIns="121920" tIns="60960" rIns="121920" bIns="6096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09585">
              <a:spcBef>
                <a:spcPct val="0"/>
              </a:spcBef>
              <a:spcAft>
                <a:spcPts val="800"/>
              </a:spcAft>
            </a:pPr>
            <a:r>
              <a:rPr lang="en-US" sz="4800" b="1">
                <a:solidFill>
                  <a:srgbClr val="90C226"/>
                </a:solidFill>
                <a:latin typeface="Trebuchet MS" panose="020B0603020202020204"/>
                <a:ea typeface="+mj-ea"/>
              </a:rPr>
              <a:t>Whaling</a:t>
            </a:r>
          </a:p>
        </p:txBody>
      </p:sp>
      <p:sp>
        <p:nvSpPr>
          <p:cNvPr id="4" name="Google Shape;81;p15">
            <a:extLst>
              <a:ext uri="{FF2B5EF4-FFF2-40B4-BE49-F238E27FC236}">
                <a16:creationId xmlns:a16="http://schemas.microsoft.com/office/drawing/2014/main" id="{F4ED02F3-6120-624D-87C3-42C9F061DEEB}"/>
              </a:ext>
            </a:extLst>
          </p:cNvPr>
          <p:cNvSpPr txBox="1">
            <a:spLocks/>
          </p:cNvSpPr>
          <p:nvPr/>
        </p:nvSpPr>
        <p:spPr>
          <a:xfrm>
            <a:off x="677333" y="2160588"/>
            <a:ext cx="3851123" cy="3880773"/>
          </a:xfrm>
          <a:prstGeom prst="rect">
            <a:avLst/>
          </a:prstGeom>
        </p:spPr>
        <p:txBody>
          <a:bodyPr spcFirstLastPara="1" vert="horz" lIns="121920" tIns="60960" rIns="121920" bIns="60960" rtlCol="0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396" indent="0" defTabSz="609585">
              <a:lnSpc>
                <a:spcPct val="105000"/>
              </a:lnSpc>
              <a:spcBef>
                <a:spcPts val="1333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667" b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ea typeface="+mn-ea"/>
                <a:cs typeface="+mn-cs"/>
              </a:rPr>
              <a:t>Whaling: </a:t>
            </a:r>
            <a:r>
              <a:rPr lang="en-US" sz="2667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ea typeface="+mn-ea"/>
                <a:cs typeface="+mn-cs"/>
              </a:rPr>
              <a:t>A type of phishing attack that targets senior-level or high-risk personnel. To protect against whaling, quickly call the sender to confirm the message’s validity.</a:t>
            </a:r>
          </a:p>
          <a:p>
            <a:pPr marL="0" indent="0" defTabSz="609585">
              <a:lnSpc>
                <a:spcPct val="105000"/>
              </a:lnSpc>
              <a:spcBef>
                <a:spcPts val="1333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667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7" cy="31765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7" y="-8467"/>
            <a:ext cx="3007348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585"/>
            <a:endParaRPr lang="en-US" sz="240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585"/>
            <a:endParaRPr lang="en-US" sz="240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8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585"/>
            <a:endParaRPr lang="en-US" sz="240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5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585"/>
            <a:endParaRPr lang="en-US" sz="240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5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585"/>
            <a:endParaRPr lang="en-US" sz="240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9000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585"/>
            <a:endParaRPr lang="en-US" sz="240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585"/>
            <a:endParaRPr lang="en-US" sz="2400">
              <a:solidFill>
                <a:prstClr val="white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40534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5;p38">
            <a:extLst>
              <a:ext uri="{FF2B5EF4-FFF2-40B4-BE49-F238E27FC236}">
                <a16:creationId xmlns:a16="http://schemas.microsoft.com/office/drawing/2014/main" id="{C32A9768-38B9-AE47-AEE7-49A096EA560F}"/>
              </a:ext>
            </a:extLst>
          </p:cNvPr>
          <p:cNvSpPr txBox="1">
            <a:spLocks/>
          </p:cNvSpPr>
          <p:nvPr/>
        </p:nvSpPr>
        <p:spPr>
          <a:xfrm>
            <a:off x="1600200" y="4571999"/>
            <a:ext cx="7673801" cy="1087656"/>
          </a:xfrm>
          <a:prstGeom prst="rect">
            <a:avLst/>
          </a:prstGeom>
        </p:spPr>
        <p:txBody>
          <a:bodyPr spcFirstLastPara="1" vert="horz" lIns="121920" tIns="60960" rIns="121920" bIns="6096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ts val="800"/>
              </a:spcAft>
            </a:pPr>
            <a:r>
              <a:rPr lang="en-US" sz="48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Whaling - Continued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1B613A-C4C4-914E-8C62-9041E98A0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609601"/>
            <a:ext cx="6840105" cy="364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63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8467"/>
            <a:ext cx="12192001" cy="6866467"/>
            <a:chOff x="0" y="-8467"/>
            <a:chExt cx="12192000" cy="6866467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7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7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7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7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</p:grp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660125" cy="68579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585"/>
            <a:endParaRPr lang="en-US" sz="240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8" y="-3"/>
            <a:ext cx="1056745" cy="6858000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585"/>
            <a:endParaRPr lang="en-US" sz="2400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9" name="Google Shape;375;p38">
            <a:extLst>
              <a:ext uri="{FF2B5EF4-FFF2-40B4-BE49-F238E27FC236}">
                <a16:creationId xmlns:a16="http://schemas.microsoft.com/office/drawing/2014/main" id="{5800487B-5CFF-A140-BDF7-66E7C3B288C3}"/>
              </a:ext>
            </a:extLst>
          </p:cNvPr>
          <p:cNvSpPr txBox="1">
            <a:spLocks/>
          </p:cNvSpPr>
          <p:nvPr/>
        </p:nvSpPr>
        <p:spPr>
          <a:xfrm>
            <a:off x="673754" y="643467"/>
            <a:ext cx="4203045" cy="1375608"/>
          </a:xfrm>
          <a:prstGeom prst="rect">
            <a:avLst/>
          </a:prstGeom>
        </p:spPr>
        <p:txBody>
          <a:bodyPr spcFirstLastPara="1" vert="horz" lIns="121920" tIns="60960" rIns="121920" bIns="6096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defTabSz="609585">
              <a:spcBef>
                <a:spcPct val="0"/>
              </a:spcBef>
              <a:spcAft>
                <a:spcPts val="800"/>
              </a:spcAft>
              <a:buClr>
                <a:prstClr val="white"/>
              </a:buClr>
            </a:pPr>
            <a:r>
              <a:rPr lang="en-US" sz="4800" dirty="0">
                <a:solidFill>
                  <a:prstClr val="white"/>
                </a:solidFill>
                <a:latin typeface="Trebuchet MS" panose="020B0603020202020204"/>
                <a:ea typeface="+mj-ea"/>
                <a:cs typeface="+mj-cs"/>
              </a:rPr>
              <a:t>Vishing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22316-4E91-CB9E-D043-89207D6A93E6}"/>
              </a:ext>
            </a:extLst>
          </p:cNvPr>
          <p:cNvSpPr txBox="1"/>
          <p:nvPr/>
        </p:nvSpPr>
        <p:spPr>
          <a:xfrm>
            <a:off x="673754" y="2160590"/>
            <a:ext cx="3973943" cy="344011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defTabSz="609585">
              <a:spcBef>
                <a:spcPts val="1333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prstClr val="white"/>
                </a:solidFill>
                <a:latin typeface="Trebuchet MS" panose="020B0603020202020204"/>
              </a:rPr>
              <a:t>A “trustworthy entity” under the guise of providing support to your users, is able to gather sensitive information or gain access to a user’s work machine </a:t>
            </a:r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7" y="4013200"/>
            <a:ext cx="448732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585"/>
            <a:endParaRPr lang="en-US" sz="2400" dirty="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4" name="Picture 3" descr="A diagram of a person with a computer and a computer&#10;&#10;Description automatically generated with medium confidence">
            <a:extLst>
              <a:ext uri="{FF2B5EF4-FFF2-40B4-BE49-F238E27FC236}">
                <a16:creationId xmlns:a16="http://schemas.microsoft.com/office/drawing/2014/main" id="{9D41F95C-36B3-255E-4F38-FA1D6A00D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223" y="898157"/>
            <a:ext cx="6926860" cy="375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49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8467"/>
            <a:ext cx="12192001" cy="6866467"/>
            <a:chOff x="0" y="-8467"/>
            <a:chExt cx="12192000" cy="6866467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7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7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7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7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609585"/>
              <a:endParaRPr lang="en-US" sz="240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</p:grpSp>
      <p:sp>
        <p:nvSpPr>
          <p:cNvPr id="9" name="Google Shape;375;p38">
            <a:extLst>
              <a:ext uri="{FF2B5EF4-FFF2-40B4-BE49-F238E27FC236}">
                <a16:creationId xmlns:a16="http://schemas.microsoft.com/office/drawing/2014/main" id="{5800487B-5CFF-A140-BDF7-66E7C3B288C3}"/>
              </a:ext>
            </a:extLst>
          </p:cNvPr>
          <p:cNvSpPr txBox="1">
            <a:spLocks/>
          </p:cNvSpPr>
          <p:nvPr/>
        </p:nvSpPr>
        <p:spPr>
          <a:xfrm>
            <a:off x="985968" y="4553713"/>
            <a:ext cx="8288032" cy="1096316"/>
          </a:xfrm>
          <a:prstGeom prst="rect">
            <a:avLst/>
          </a:prstGeom>
        </p:spPr>
        <p:txBody>
          <a:bodyPr spcFirstLastPara="1" vert="horz" lIns="121920" tIns="60960" rIns="121920" bIns="6096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ctr" defTabSz="609585">
              <a:spcBef>
                <a:spcPct val="0"/>
              </a:spcBef>
              <a:spcAft>
                <a:spcPts val="800"/>
              </a:spcAft>
              <a:buClr>
                <a:prstClr val="white"/>
              </a:buClr>
            </a:pPr>
            <a:r>
              <a:rPr lang="en-US" sz="480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Smishing</a:t>
            </a:r>
          </a:p>
        </p:txBody>
      </p:sp>
      <p:pic>
        <p:nvPicPr>
          <p:cNvPr id="3" name="Picture 2" descr="A diagram of a person using a phone&#10;&#10;Description automatically generated">
            <a:extLst>
              <a:ext uri="{FF2B5EF4-FFF2-40B4-BE49-F238E27FC236}">
                <a16:creationId xmlns:a16="http://schemas.microsoft.com/office/drawing/2014/main" id="{BFE82718-E0B8-8867-C388-13FB32F3D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88" y="601152"/>
            <a:ext cx="7427477" cy="42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93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1286933" y="609600"/>
            <a:ext cx="10197495" cy="1099456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t" anchorCtr="0">
            <a:normAutofit/>
          </a:bodyPr>
          <a:lstStyle/>
          <a:p>
            <a:pPr defTabSz="609585">
              <a:spcBef>
                <a:spcPct val="0"/>
              </a:spcBef>
            </a:pPr>
            <a:r>
              <a:rPr lang="en-US" sz="4800" dirty="0"/>
              <a:t>Web Surfing</a:t>
            </a:r>
          </a:p>
        </p:txBody>
      </p:sp>
      <p:graphicFrame>
        <p:nvGraphicFramePr>
          <p:cNvPr id="106" name="Google Shape;104;p18">
            <a:extLst>
              <a:ext uri="{FF2B5EF4-FFF2-40B4-BE49-F238E27FC236}">
                <a16:creationId xmlns:a16="http://schemas.microsoft.com/office/drawing/2014/main" id="{CD301498-7BB4-30BF-0D51-DE3B7FAF7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110583"/>
              </p:ext>
            </p:extLst>
          </p:nvPr>
        </p:nvGraphicFramePr>
        <p:xfrm>
          <a:off x="304165" y="1982727"/>
          <a:ext cx="9618133" cy="4093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7207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1090354" y="1836151"/>
            <a:ext cx="6156480" cy="24326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0">
              <a:lnSpc>
                <a:spcPct val="114000"/>
              </a:lnSpc>
              <a:buClr>
                <a:srgbClr val="92D050"/>
              </a:buClr>
              <a:buNone/>
            </a:pPr>
            <a:r>
              <a:rPr lang="en-US" sz="2400" dirty="0"/>
              <a:t>Do you have an incident response plan or disaster recovery plan?</a:t>
            </a:r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lphaUcPeriod"/>
            </a:pPr>
            <a:r>
              <a:rPr lang="en-US" sz="2400" dirty="0"/>
              <a:t>Yes</a:t>
            </a:r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lphaUcPeriod"/>
            </a:pPr>
            <a:r>
              <a:rPr lang="en-US" sz="2400" dirty="0"/>
              <a:t>No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09187-55FF-70D7-2478-D4CB7E93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78950"/>
          </a:xfrm>
        </p:spPr>
        <p:txBody>
          <a:bodyPr/>
          <a:lstStyle/>
          <a:p>
            <a:r>
              <a:rPr lang="en-US" dirty="0"/>
              <a:t>Polling Question #2</a:t>
            </a:r>
          </a:p>
        </p:txBody>
      </p:sp>
    </p:spTree>
    <p:extLst>
      <p:ext uri="{BB962C8B-B14F-4D97-AF65-F5344CB8AC3E}">
        <p14:creationId xmlns:p14="http://schemas.microsoft.com/office/powerpoint/2010/main" val="2089439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788308" y="1527251"/>
            <a:ext cx="5972709" cy="38206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Google and Facebook fell victim to imposter emails to the tune of $100M (BEC)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NFP funding sources (BEC)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NotPetya</a:t>
            </a:r>
            <a:r>
              <a:rPr lang="en-US" sz="2000" dirty="0"/>
              <a:t> virus started as a phishing exploit then utilized an accounting software to deliver the payload. Losses estimated at $10B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Direct Deposit change requests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MGM and Caesar’s ransomware – Vishing attack with losses of $100M plus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F1E5B-3829-3843-DD9E-D7DAEFC3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599"/>
            <a:ext cx="8596668" cy="83127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Cybersecurity Horror Stories 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F396CF-49B5-4A1E-B9DD-9D861483932C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2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911838" y="1692000"/>
            <a:ext cx="8134018" cy="49737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User awareness training – using a platform like KnowBe4 or classroom style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Enable &amp; enforce multi-factor authentication (MFA) on your email tenant (M365 or </a:t>
            </a:r>
            <a:r>
              <a:rPr lang="en-US" sz="2400" dirty="0" err="1"/>
              <a:t>GSuite</a:t>
            </a:r>
            <a:r>
              <a:rPr lang="en-US" sz="2400" dirty="0"/>
              <a:t>). Remember the statistic? 80% of BEC victims did NOT have MFA in place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Turn on your external email notification banner. This alerts you when an email comes from outside your organization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Avoid clicking on links in emails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F52D7-B36C-5B7D-9B6A-A9A7D4EC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0" y="770980"/>
            <a:ext cx="9426011" cy="67326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Phishing/Spear Phishing/Whaling – Best Practices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F396CF-49B5-4A1E-B9DD-9D861483932C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9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911838" y="2033832"/>
            <a:ext cx="8134018" cy="49737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Avoid opening attachments in email unless you are sure it’s coming from a known sender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Bank account changes should never be handled solely via email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Avoid accessing personal email on your business machine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Keep web surfing limited to business use on your work computer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Keep your computers and servers patched (Microsoft)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F52D7-B36C-5B7D-9B6A-A9A7D4EC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0" y="770980"/>
            <a:ext cx="9426011" cy="67326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Phishing/Spear Phishing/Whaling – Best Practices (</a:t>
            </a:r>
            <a:r>
              <a:rPr lang="en-US" sz="3600" b="1" dirty="0" err="1"/>
              <a:t>cont</a:t>
            </a:r>
            <a:r>
              <a:rPr lang="en-US" sz="3600" b="1" dirty="0"/>
              <a:t>)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F396CF-49B5-4A1E-B9DD-9D861483932C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35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1090354" y="1836151"/>
            <a:ext cx="6156480" cy="26162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0">
              <a:lnSpc>
                <a:spcPct val="114000"/>
              </a:lnSpc>
              <a:buClr>
                <a:srgbClr val="92D050"/>
              </a:buClr>
              <a:buNone/>
            </a:pPr>
            <a:r>
              <a:rPr lang="en-US" sz="2400" dirty="0"/>
              <a:t>Does your organization have a password policy that is understood by all and enforced?</a:t>
            </a:r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lphaUcPeriod"/>
            </a:pPr>
            <a:r>
              <a:rPr lang="en-US" sz="2400" dirty="0"/>
              <a:t>Yes</a:t>
            </a:r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lphaUcPeriod"/>
            </a:pPr>
            <a:r>
              <a:rPr lang="en-US" sz="2400" dirty="0"/>
              <a:t>No</a:t>
            </a:r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lphaUcPeriod"/>
            </a:pPr>
            <a:r>
              <a:rPr lang="en-US" sz="2400" dirty="0"/>
              <a:t>Not Sure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09187-55FF-70D7-2478-D4CB7E93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78950"/>
          </a:xfrm>
        </p:spPr>
        <p:txBody>
          <a:bodyPr/>
          <a:lstStyle/>
          <a:p>
            <a:r>
              <a:rPr lang="en-US" dirty="0"/>
              <a:t>Polling Question #3</a:t>
            </a:r>
          </a:p>
        </p:txBody>
      </p:sp>
    </p:spTree>
    <p:extLst>
      <p:ext uri="{BB962C8B-B14F-4D97-AF65-F5344CB8AC3E}">
        <p14:creationId xmlns:p14="http://schemas.microsoft.com/office/powerpoint/2010/main" val="416670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1821793" y="1966146"/>
            <a:ext cx="6219800" cy="41508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dirty="0"/>
              <a:t>Cybersecurity Statistics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dirty="0"/>
              <a:t>Social Engineering Methods</a:t>
            </a:r>
          </a:p>
          <a:p>
            <a:pPr marL="914400" lvl="1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dirty="0"/>
              <a:t>Phishing, Spear Phishing, Whaling</a:t>
            </a:r>
          </a:p>
          <a:p>
            <a:pPr marL="914400" lvl="1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dirty="0"/>
              <a:t>Vishing &amp; Smishing</a:t>
            </a:r>
          </a:p>
          <a:p>
            <a:pPr marL="914400" lvl="1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dirty="0"/>
              <a:t>Websites / Social Media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dirty="0"/>
              <a:t>Recommended Cybersecurity Solutions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5F0D5-505F-82CE-6A8E-592466EC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39" y="879030"/>
            <a:ext cx="8596668" cy="9490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Agenda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F396CF-49B5-4A1E-B9DD-9D861483932C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55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5F52D7-B36C-5B7D-9B6A-A9A7D4EC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0" y="770980"/>
            <a:ext cx="9426011" cy="20491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Recommended Cybersecurity Solutions</a:t>
            </a:r>
            <a:br>
              <a:rPr lang="en-US" sz="6000" b="1" dirty="0"/>
            </a:br>
            <a:br>
              <a:rPr lang="en-US" sz="3600" b="1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F396CF-49B5-4A1E-B9DD-9D861483932C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045B429-A6FD-5391-F0A6-D7A8D2E99B34}"/>
              </a:ext>
            </a:extLst>
          </p:cNvPr>
          <p:cNvSpPr txBox="1">
            <a:spLocks/>
          </p:cNvSpPr>
          <p:nvPr/>
        </p:nvSpPr>
        <p:spPr>
          <a:xfrm>
            <a:off x="980205" y="3196127"/>
            <a:ext cx="8134018" cy="23265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The must have solutions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Advanced solutions to consider</a:t>
            </a:r>
          </a:p>
        </p:txBody>
      </p:sp>
    </p:spTree>
    <p:extLst>
      <p:ext uri="{BB962C8B-B14F-4D97-AF65-F5344CB8AC3E}">
        <p14:creationId xmlns:p14="http://schemas.microsoft.com/office/powerpoint/2010/main" val="3584006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97AE38F-0862-4A89-8D80-626564A1506C}"/>
              </a:ext>
            </a:extLst>
          </p:cNvPr>
          <p:cNvSpPr txBox="1">
            <a:spLocks/>
          </p:cNvSpPr>
          <p:nvPr/>
        </p:nvSpPr>
        <p:spPr>
          <a:xfrm>
            <a:off x="933896" y="2186513"/>
            <a:ext cx="5162104" cy="304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0" indent="-4000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Backup and Disaster Recovery (BDR)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1080073" y="2661898"/>
            <a:ext cx="4869750" cy="24326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2857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probably the most important piece of your cybersecurity defense</a:t>
            </a:r>
          </a:p>
          <a:p>
            <a:pPr marL="457200" marR="0" lvl="0" indent="-2857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Secure onsite backups</a:t>
            </a:r>
          </a:p>
          <a:p>
            <a:pPr marL="457200" marR="0" lvl="0" indent="-2857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Secure offsite (cloud) backups</a:t>
            </a:r>
          </a:p>
          <a:p>
            <a:pPr marL="457200" marR="0" lvl="0" indent="-2857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Disaster recovery capabilities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49C84-FEDC-2D37-1F1F-DDAF4486F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37" y="694466"/>
            <a:ext cx="8596668" cy="1320800"/>
          </a:xfrm>
        </p:spPr>
        <p:txBody>
          <a:bodyPr/>
          <a:lstStyle/>
          <a:p>
            <a:r>
              <a:rPr lang="en-US" dirty="0"/>
              <a:t>Must have #1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5F5AB6-0D8A-4D9D-8C39-98305A7E0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863050" y="2247670"/>
            <a:ext cx="3691497" cy="24574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F396CF-49B5-4A1E-B9DD-9D861483932C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424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97AE38F-0862-4A89-8D80-626564A1506C}"/>
              </a:ext>
            </a:extLst>
          </p:cNvPr>
          <p:cNvSpPr txBox="1">
            <a:spLocks/>
          </p:cNvSpPr>
          <p:nvPr/>
        </p:nvSpPr>
        <p:spPr>
          <a:xfrm>
            <a:off x="933896" y="1747837"/>
            <a:ext cx="5162104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0" indent="-4000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Firewall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1089117" y="2351088"/>
            <a:ext cx="5768927" cy="31589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Establishes a barrier between secured and controlled internal networks and untrusted external networks, such as the Internet (protects the perimeter of your network)</a:t>
            </a:r>
          </a:p>
          <a:p>
            <a:pPr marL="457200" marR="0" lvl="0" indent="-2857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Monitors incoming and outgoing traffic</a:t>
            </a:r>
          </a:p>
          <a:p>
            <a:pPr marL="457200" marR="0" lvl="0" indent="-2857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Decides whether to allow or block traffic based on a defined set of security rules</a:t>
            </a:r>
          </a:p>
          <a:p>
            <a:pPr marL="457200" marR="0" lvl="0" indent="-2857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be hardware, software or both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2A6EA-775C-5B76-08E1-4F778256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Must have #2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5F5AB6-0D8A-4D9D-8C39-98305A7E0B0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5064" y="2351088"/>
            <a:ext cx="3251200" cy="24336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F4B45E-29D1-424D-AFB4-7AE6C2E92CDE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915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97AE38F-0862-4A89-8D80-626564A1506C}"/>
              </a:ext>
            </a:extLst>
          </p:cNvPr>
          <p:cNvSpPr txBox="1">
            <a:spLocks/>
          </p:cNvSpPr>
          <p:nvPr/>
        </p:nvSpPr>
        <p:spPr>
          <a:xfrm>
            <a:off x="856584" y="1468156"/>
            <a:ext cx="678335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0" indent="-4000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Endpoint Protection (the more advanced, the better)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856585" y="2129872"/>
            <a:ext cx="4869750" cy="24326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2857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Antivirus</a:t>
            </a:r>
          </a:p>
          <a:p>
            <a:pPr marL="457200" marR="0" lvl="0" indent="-2857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Anti-malware</a:t>
            </a:r>
          </a:p>
          <a:p>
            <a:pPr marL="457200" marR="0" lvl="0" indent="-2857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Anti-spam / spam filtering</a:t>
            </a:r>
          </a:p>
          <a:p>
            <a:pPr marL="457200" marR="0" lvl="0" indent="-2857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URL/DNS filtering</a:t>
            </a:r>
          </a:p>
          <a:p>
            <a:pPr marL="457200" marR="0" lvl="0" indent="-2857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Encryption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BBB06-7BEA-F8A6-877D-000C4E556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Must have #3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5F5AB6-0D8A-4D9D-8C39-98305A7E0B0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7778" y="2184469"/>
            <a:ext cx="2816225" cy="28797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AE24AF-3128-49CD-A487-D93F77F6B11E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383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97AE38F-0862-4A89-8D80-626564A1506C}"/>
              </a:ext>
            </a:extLst>
          </p:cNvPr>
          <p:cNvSpPr txBox="1">
            <a:spLocks/>
          </p:cNvSpPr>
          <p:nvPr/>
        </p:nvSpPr>
        <p:spPr>
          <a:xfrm>
            <a:off x="968079" y="1501013"/>
            <a:ext cx="575428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None/>
            </a:pPr>
            <a:r>
              <a:rPr lang="en-US" sz="2400" dirty="0">
                <a:solidFill>
                  <a:srgbClr val="0070C0"/>
                </a:solidFill>
              </a:rPr>
              <a:t>User Awareness Education and Ongoing User Testing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1105523" y="2417946"/>
            <a:ext cx="4869750" cy="31453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Education on best practices and cybersecurity-related do’s and don’ts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Helps every employee in your organization recognize, avoid and report potential threats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Email phishing tests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BE2637-5B81-49B1-99CB-502531A8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7231" y="6361565"/>
            <a:ext cx="2743200" cy="365125"/>
          </a:xfrm>
        </p:spPr>
        <p:txBody>
          <a:bodyPr/>
          <a:lstStyle/>
          <a:p>
            <a:pPr algn="l"/>
            <a:fld id="{E12B5773-DC7A-4101-A689-A0373AA28B62}" type="slidenum">
              <a:rPr lang="en-US" smtClean="0"/>
              <a:pPr algn="l"/>
              <a:t>34</a:t>
            </a:fld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5F5AB6-0D8A-4D9D-8C39-98305A7E0B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729" y="2151067"/>
            <a:ext cx="3443535" cy="25826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AE24AF-3128-49CD-A487-D93F77F6B11E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DE2F8-9733-CC34-7206-38F12569B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 dirty="0"/>
              <a:t>Must have #4</a:t>
            </a:r>
          </a:p>
        </p:txBody>
      </p:sp>
    </p:spTree>
    <p:extLst>
      <p:ext uri="{BB962C8B-B14F-4D97-AF65-F5344CB8AC3E}">
        <p14:creationId xmlns:p14="http://schemas.microsoft.com/office/powerpoint/2010/main" val="2003231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97AE38F-0862-4A89-8D80-626564A1506C}"/>
              </a:ext>
            </a:extLst>
          </p:cNvPr>
          <p:cNvSpPr txBox="1">
            <a:spLocks/>
          </p:cNvSpPr>
          <p:nvPr/>
        </p:nvSpPr>
        <p:spPr>
          <a:xfrm>
            <a:off x="899711" y="1366376"/>
            <a:ext cx="575428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None/>
            </a:pPr>
            <a:r>
              <a:rPr lang="en-US" sz="2400" dirty="0">
                <a:solidFill>
                  <a:srgbClr val="0070C0"/>
                </a:solidFill>
              </a:rPr>
              <a:t>Password Policy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984358" y="1965774"/>
            <a:ext cx="5886461" cy="42735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Minimum length (12 to 14)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Complex (contains upper &amp; lower case, numbers and symbols)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Unique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Securely stored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 14 character complex password currently takes ~ 1M years to crack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Password change frequency (a controversial subject). The industry standard is quarterly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Password will eventually be replaced with new technology 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BE2637-5B81-49B1-99CB-502531A8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7231" y="6361565"/>
            <a:ext cx="2743200" cy="365125"/>
          </a:xfrm>
        </p:spPr>
        <p:txBody>
          <a:bodyPr/>
          <a:lstStyle/>
          <a:p>
            <a:pPr algn="l"/>
            <a:fld id="{E12B5773-DC7A-4101-A689-A0373AA28B62}" type="slidenum">
              <a:rPr lang="en-US" smtClean="0"/>
              <a:pPr algn="l"/>
              <a:t>35</a:t>
            </a:fld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5F5AB6-0D8A-4D9D-8C39-98305A7E0B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3998" y="2258614"/>
            <a:ext cx="3992585" cy="24946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AE24AF-3128-49CD-A487-D93F77F6B11E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F04D0-99FA-FA09-4E89-2B9539BC5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03006"/>
          </a:xfrm>
        </p:spPr>
        <p:txBody>
          <a:bodyPr/>
          <a:lstStyle/>
          <a:p>
            <a:r>
              <a:rPr lang="en-US" dirty="0"/>
              <a:t>Must have #5</a:t>
            </a:r>
          </a:p>
        </p:txBody>
      </p:sp>
    </p:spTree>
    <p:extLst>
      <p:ext uri="{BB962C8B-B14F-4D97-AF65-F5344CB8AC3E}">
        <p14:creationId xmlns:p14="http://schemas.microsoft.com/office/powerpoint/2010/main" val="2694606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97AE38F-0862-4A89-8D80-626564A1506C}"/>
              </a:ext>
            </a:extLst>
          </p:cNvPr>
          <p:cNvSpPr txBox="1">
            <a:spLocks/>
          </p:cNvSpPr>
          <p:nvPr/>
        </p:nvSpPr>
        <p:spPr>
          <a:xfrm>
            <a:off x="925349" y="1644189"/>
            <a:ext cx="575428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None/>
            </a:pPr>
            <a:r>
              <a:rPr lang="en-US" sz="2400" dirty="0">
                <a:solidFill>
                  <a:srgbClr val="0070C0"/>
                </a:solidFill>
              </a:rPr>
              <a:t>Multi-Factor Authentication (MFA)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1121126" y="2255838"/>
            <a:ext cx="4869750" cy="33858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Security methodology that verifies a user’s identity by requiring multiple credentials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Text message, smartphone app, USB or other physical device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Implement MFA whenever possible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M365 MFA is an absolute must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D7DAA-5578-1213-5CC8-50E31795B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68185"/>
            <a:ext cx="8596668" cy="971702"/>
          </a:xfrm>
        </p:spPr>
        <p:txBody>
          <a:bodyPr/>
          <a:lstStyle/>
          <a:p>
            <a:r>
              <a:rPr lang="en-US" dirty="0"/>
              <a:t>Must have #6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5F5AB6-0D8A-4D9D-8C39-98305A7E0B0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544" y="2251536"/>
            <a:ext cx="3556000" cy="29622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AE24AF-3128-49CD-A487-D93F77F6B11E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94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97AE38F-0862-4A89-8D80-626564A1506C}"/>
              </a:ext>
            </a:extLst>
          </p:cNvPr>
          <p:cNvSpPr txBox="1">
            <a:spLocks/>
          </p:cNvSpPr>
          <p:nvPr/>
        </p:nvSpPr>
        <p:spPr>
          <a:xfrm>
            <a:off x="925349" y="1644189"/>
            <a:ext cx="575428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None/>
            </a:pPr>
            <a:r>
              <a:rPr lang="en-US" sz="2400" dirty="0">
                <a:solidFill>
                  <a:srgbClr val="0070C0"/>
                </a:solidFill>
              </a:rPr>
              <a:t>Patching of key hardware / software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1121126" y="2255838"/>
            <a:ext cx="4869750" cy="33858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Microsoft patching on workstations and servers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Security updates / patches on firewalls, switches, and access points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Browser updates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Updates for critical software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D7DAA-5578-1213-5CC8-50E31795B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68185"/>
            <a:ext cx="8596668" cy="971702"/>
          </a:xfrm>
        </p:spPr>
        <p:txBody>
          <a:bodyPr/>
          <a:lstStyle/>
          <a:p>
            <a:r>
              <a:rPr lang="en-US" dirty="0"/>
              <a:t>Must have #7</a:t>
            </a:r>
          </a:p>
        </p:txBody>
      </p:sp>
      <p:pic>
        <p:nvPicPr>
          <p:cNvPr id="4" name="Content Placeholder 3" descr="Ethernet cables connected to a networking patch">
            <a:extLst>
              <a:ext uri="{FF2B5EF4-FFF2-40B4-BE49-F238E27FC236}">
                <a16:creationId xmlns:a16="http://schemas.microsoft.com/office/drawing/2014/main" id="{9D5F5AB6-0D8A-4D9D-8C39-98305A7E0B0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544" y="2251536"/>
            <a:ext cx="3556000" cy="29622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AE24AF-3128-49CD-A487-D93F77F6B11E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81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1090354" y="1836150"/>
            <a:ext cx="6156480" cy="42815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0">
              <a:lnSpc>
                <a:spcPct val="114000"/>
              </a:lnSpc>
              <a:buClr>
                <a:srgbClr val="92D050"/>
              </a:buClr>
              <a:buNone/>
            </a:pPr>
            <a:r>
              <a:rPr lang="en-US" sz="2400" dirty="0"/>
              <a:t>What is called when a “trustworthy entity” asks (typically via email) for your sensitive information such as SSN, credit card numbers, login or password information, etc.?</a:t>
            </a:r>
          </a:p>
          <a:p>
            <a:pPr marL="171450" indent="0">
              <a:lnSpc>
                <a:spcPct val="114000"/>
              </a:lnSpc>
              <a:buClr>
                <a:srgbClr val="92D050"/>
              </a:buClr>
              <a:buNone/>
            </a:pPr>
            <a:endParaRPr lang="en-US" sz="2400" dirty="0"/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lphaUcPeriod"/>
            </a:pPr>
            <a:r>
              <a:rPr lang="en-US" sz="2400" dirty="0"/>
              <a:t>Flailing</a:t>
            </a:r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lphaUcPeriod"/>
            </a:pPr>
            <a:r>
              <a:rPr lang="en-US" sz="2400" dirty="0"/>
              <a:t>Trolling</a:t>
            </a:r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lphaUcPeriod"/>
            </a:pPr>
            <a:r>
              <a:rPr lang="en-US" sz="2400" dirty="0"/>
              <a:t>Phishing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09187-55FF-70D7-2478-D4CB7E93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78950"/>
          </a:xfrm>
        </p:spPr>
        <p:txBody>
          <a:bodyPr/>
          <a:lstStyle/>
          <a:p>
            <a:r>
              <a:rPr lang="en-US" dirty="0"/>
              <a:t>Polling Question #4</a:t>
            </a:r>
          </a:p>
        </p:txBody>
      </p:sp>
    </p:spTree>
    <p:extLst>
      <p:ext uri="{BB962C8B-B14F-4D97-AF65-F5344CB8AC3E}">
        <p14:creationId xmlns:p14="http://schemas.microsoft.com/office/powerpoint/2010/main" val="3709496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97AE38F-0862-4A89-8D80-626564A1506C}"/>
              </a:ext>
            </a:extLst>
          </p:cNvPr>
          <p:cNvSpPr txBox="1">
            <a:spLocks/>
          </p:cNvSpPr>
          <p:nvPr/>
        </p:nvSpPr>
        <p:spPr>
          <a:xfrm>
            <a:off x="933895" y="1543567"/>
            <a:ext cx="575428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None/>
            </a:pPr>
            <a:r>
              <a:rPr lang="en-US" sz="2400" dirty="0">
                <a:solidFill>
                  <a:srgbClr val="0070C0"/>
                </a:solidFill>
              </a:rPr>
              <a:t>Security Operations Center (SOC)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1148938" y="2151580"/>
            <a:ext cx="6380865" cy="24326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Information security team that monitors and analyzes an organization’s security posture on a 24x7x365 basis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Includes an incident response team that ensures that security issues are addressed quickly upon discovery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Uses a combination of dynamic technology solutions and a strong set of processes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There are vendors that offer this as a service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BEA77-A1D2-4CBB-3D3D-7EDBDE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804911"/>
          </a:xfrm>
        </p:spPr>
        <p:txBody>
          <a:bodyPr/>
          <a:lstStyle/>
          <a:p>
            <a:r>
              <a:rPr lang="en-US" dirty="0"/>
              <a:t>Advanced Solutions #1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5F5AB6-0D8A-4D9D-8C39-98305A7E0B0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9477" y="2257619"/>
            <a:ext cx="4210050" cy="26368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AE24AF-3128-49CD-A487-D93F77F6B11E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8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53B7-EDC3-4C56-8D0D-C5FC13C5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Statistics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44F9DF07-A0DC-447B-805E-E2BB9F8FE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64" y="1851194"/>
            <a:ext cx="5497036" cy="29873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A469EE-EB9A-42B3-817E-324D09FA7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505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97AE38F-0862-4A89-8D80-626564A1506C}"/>
              </a:ext>
            </a:extLst>
          </p:cNvPr>
          <p:cNvSpPr txBox="1">
            <a:spLocks/>
          </p:cNvSpPr>
          <p:nvPr/>
        </p:nvSpPr>
        <p:spPr>
          <a:xfrm>
            <a:off x="915234" y="1557737"/>
            <a:ext cx="575428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None/>
            </a:pPr>
            <a:r>
              <a:rPr lang="en-US" sz="2400" dirty="0">
                <a:solidFill>
                  <a:srgbClr val="0070C0"/>
                </a:solidFill>
              </a:rPr>
              <a:t>Scanning, Testing and Documentation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915235" y="2212698"/>
            <a:ext cx="5607544" cy="40357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Internal vulnerability scans operate inside your firewalls to identify real and potential vulnerabilities inside your business network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External vulnerability scans look for holes in your network firewalls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Penetration testing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Documentation on items such as governance, risk, compliance and privacy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Key policies: Incidence Response Plan, Disaster Recovery Plan - IMPORTANT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5F5AB6-0D8A-4D9D-8C39-98305A7E0B0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2779" y="2212698"/>
            <a:ext cx="3700462" cy="34321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AE24AF-3128-49CD-A487-D93F77F6B11E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07621E-72B8-DA9C-AF3A-D4E07465B5D4}"/>
              </a:ext>
            </a:extLst>
          </p:cNvPr>
          <p:cNvSpPr txBox="1">
            <a:spLocks/>
          </p:cNvSpPr>
          <p:nvPr/>
        </p:nvSpPr>
        <p:spPr>
          <a:xfrm>
            <a:off x="677335" y="609600"/>
            <a:ext cx="8596668" cy="804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Advanced Solutions #2</a:t>
            </a:r>
          </a:p>
        </p:txBody>
      </p:sp>
    </p:spTree>
    <p:extLst>
      <p:ext uri="{BB962C8B-B14F-4D97-AF65-F5344CB8AC3E}">
        <p14:creationId xmlns:p14="http://schemas.microsoft.com/office/powerpoint/2010/main" val="1529328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97AE38F-0862-4A89-8D80-626564A1506C}"/>
              </a:ext>
            </a:extLst>
          </p:cNvPr>
          <p:cNvSpPr txBox="1">
            <a:spLocks/>
          </p:cNvSpPr>
          <p:nvPr/>
        </p:nvSpPr>
        <p:spPr>
          <a:xfrm>
            <a:off x="933895" y="2186513"/>
            <a:ext cx="575428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None/>
            </a:pPr>
            <a:r>
              <a:rPr lang="en-US" sz="1900" dirty="0">
                <a:solidFill>
                  <a:srgbClr val="0070C0"/>
                </a:solidFill>
              </a:rPr>
              <a:t>Cyber Insurance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1148939" y="2631591"/>
            <a:ext cx="4869750" cy="24326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Protection against damages resulting from electronic threats to your computer systems or data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Cyber insurance and E&amp;O (Error &amp; Omissions) insurance policies should be with the same carrier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5F5AB6-0D8A-4D9D-8C39-98305A7E0B0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8689" y="2369075"/>
            <a:ext cx="3700462" cy="20748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AE24AF-3128-49CD-A487-D93F77F6B11E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31793E0-AF04-C39C-9EED-E09549AA3F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Advanced Solutions #3</a:t>
            </a:r>
          </a:p>
        </p:txBody>
      </p:sp>
    </p:spTree>
    <p:extLst>
      <p:ext uri="{BB962C8B-B14F-4D97-AF65-F5344CB8AC3E}">
        <p14:creationId xmlns:p14="http://schemas.microsoft.com/office/powerpoint/2010/main" val="2170150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97AE38F-0862-4A89-8D80-626564A1506C}"/>
              </a:ext>
            </a:extLst>
          </p:cNvPr>
          <p:cNvSpPr txBox="1">
            <a:spLocks/>
          </p:cNvSpPr>
          <p:nvPr/>
        </p:nvSpPr>
        <p:spPr>
          <a:xfrm>
            <a:off x="933895" y="2186513"/>
            <a:ext cx="575428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None/>
            </a:pPr>
            <a:r>
              <a:rPr lang="en-US" sz="1900" dirty="0">
                <a:solidFill>
                  <a:srgbClr val="0070C0"/>
                </a:solidFill>
              </a:rPr>
              <a:t>Dark Web Monitoring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1148939" y="2631591"/>
            <a:ext cx="4869750" cy="24326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The Dark Web is a hidden universe within the Deep Web, a sub-layer of the Internet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The Dark Web is estimated to be 550 times larger than the Surface Web, and growing</a:t>
            </a:r>
          </a:p>
          <a:p>
            <a:pPr marL="457200" indent="-285750">
              <a:lnSpc>
                <a:spcPct val="114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Scours botnets, criminal chat rooms, blogs, websites, bulletin boards, forums, private networks, and other black-market sites for stolen credentials and information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C4577-F0C5-E2CF-C12D-14F157962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Solutions #4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5F5AB6-0D8A-4D9D-8C39-98305A7E0B0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0349" y="2180223"/>
            <a:ext cx="3241675" cy="33353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AE24AF-3128-49CD-A487-D93F77F6B11E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40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1090354" y="1836150"/>
            <a:ext cx="6156480" cy="42815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0">
              <a:lnSpc>
                <a:spcPct val="114000"/>
              </a:lnSpc>
              <a:buClr>
                <a:srgbClr val="92D050"/>
              </a:buClr>
              <a:buNone/>
            </a:pPr>
            <a:r>
              <a:rPr lang="en-US" sz="2400" dirty="0"/>
              <a:t>Was this presentation informative?</a:t>
            </a:r>
          </a:p>
          <a:p>
            <a:pPr marL="171450" indent="0">
              <a:lnSpc>
                <a:spcPct val="114000"/>
              </a:lnSpc>
              <a:buClr>
                <a:srgbClr val="92D050"/>
              </a:buClr>
              <a:buNone/>
            </a:pPr>
            <a:endParaRPr lang="en-US" sz="2400" dirty="0"/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lphaUcPeriod"/>
            </a:pPr>
            <a:r>
              <a:rPr lang="en-US" sz="2400" dirty="0"/>
              <a:t>Yes</a:t>
            </a:r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lphaUcPeriod"/>
            </a:pPr>
            <a:r>
              <a:rPr lang="en-US" sz="2400" dirty="0"/>
              <a:t>No</a:t>
            </a:r>
          </a:p>
          <a:p>
            <a:pPr marL="514350" indent="-342900">
              <a:lnSpc>
                <a:spcPct val="114000"/>
              </a:lnSpc>
              <a:spcBef>
                <a:spcPts val="200"/>
              </a:spcBef>
              <a:buClr>
                <a:srgbClr val="92D050"/>
              </a:buClr>
              <a:buFont typeface="+mj-lt"/>
              <a:buAutoNum type="alphaUcPeriod"/>
            </a:pPr>
            <a:r>
              <a:rPr lang="en-US" sz="2400" dirty="0"/>
              <a:t>Maybe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09187-55FF-70D7-2478-D4CB7E93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78950"/>
          </a:xfrm>
        </p:spPr>
        <p:txBody>
          <a:bodyPr/>
          <a:lstStyle/>
          <a:p>
            <a:r>
              <a:rPr lang="en-US" dirty="0"/>
              <a:t>Polling Question #5</a:t>
            </a:r>
          </a:p>
        </p:txBody>
      </p:sp>
    </p:spTree>
    <p:extLst>
      <p:ext uri="{BB962C8B-B14F-4D97-AF65-F5344CB8AC3E}">
        <p14:creationId xmlns:p14="http://schemas.microsoft.com/office/powerpoint/2010/main" val="27303990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53B7-EDC3-4C56-8D0D-C5FC13C545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r>
              <a:rPr lang="en-US" dirty="0"/>
              <a:t>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5DEA0-A8CE-49F9-8FF3-88FAC5678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553" y="6081036"/>
            <a:ext cx="1329043" cy="487722"/>
          </a:xfrm>
          <a:prstGeom prst="rect">
            <a:avLst/>
          </a:prstGeom>
        </p:spPr>
      </p:pic>
      <p:pic>
        <p:nvPicPr>
          <p:cNvPr id="7" name="Picture 6" descr="Stack of books">
            <a:extLst>
              <a:ext uri="{FF2B5EF4-FFF2-40B4-BE49-F238E27FC236}">
                <a16:creationId xmlns:a16="http://schemas.microsoft.com/office/drawing/2014/main" id="{244E9CB2-7788-478F-9E25-BE42AA57E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4474" y="2095824"/>
            <a:ext cx="3999529" cy="266635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E85BB0-FE2A-429F-99E8-C13C85B0132B}"/>
              </a:ext>
            </a:extLst>
          </p:cNvPr>
          <p:cNvSpPr txBox="1"/>
          <p:nvPr/>
        </p:nvSpPr>
        <p:spPr>
          <a:xfrm>
            <a:off x="878694" y="2266670"/>
            <a:ext cx="46543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buClr>
                <a:srgbClr val="92D050"/>
              </a:buClr>
            </a:pPr>
            <a:r>
              <a:rPr lang="en-US" sz="19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Gartner Group </a:t>
            </a:r>
          </a:p>
          <a:p>
            <a:pPr>
              <a:spcAft>
                <a:spcPts val="400"/>
              </a:spcAft>
              <a:buClr>
                <a:srgbClr val="92D050"/>
              </a:buClr>
            </a:pPr>
            <a:r>
              <a:rPr lang="en-US" sz="19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Splunk.com</a:t>
            </a:r>
          </a:p>
          <a:p>
            <a:pPr>
              <a:spcAft>
                <a:spcPts val="400"/>
              </a:spcAft>
              <a:buClr>
                <a:srgbClr val="92D050"/>
              </a:buClr>
            </a:pPr>
            <a:r>
              <a:rPr lang="en-US" sz="19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Astra</a:t>
            </a:r>
          </a:p>
          <a:p>
            <a:pPr>
              <a:spcAft>
                <a:spcPts val="400"/>
              </a:spcAft>
              <a:buClr>
                <a:srgbClr val="92D050"/>
              </a:buClr>
            </a:pPr>
            <a:r>
              <a:rPr lang="en-US" sz="19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CompTIA</a:t>
            </a:r>
          </a:p>
          <a:p>
            <a:pPr>
              <a:spcAft>
                <a:spcPts val="400"/>
              </a:spcAft>
              <a:buClr>
                <a:srgbClr val="92D050"/>
              </a:buClr>
            </a:pPr>
            <a:r>
              <a:rPr lang="en-US" sz="19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Microsoft</a:t>
            </a:r>
          </a:p>
          <a:p>
            <a:pPr>
              <a:spcAft>
                <a:spcPts val="400"/>
              </a:spcAft>
              <a:buClr>
                <a:srgbClr val="92D050"/>
              </a:buClr>
            </a:pPr>
            <a:endParaRPr lang="en-US" sz="1900" spc="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Aft>
                <a:spcPts val="400"/>
              </a:spcAft>
              <a:buClr>
                <a:srgbClr val="92D050"/>
              </a:buClr>
            </a:pPr>
            <a:r>
              <a:rPr lang="en-US" sz="19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PCA Technology Group, Inc.  </a:t>
            </a:r>
          </a:p>
          <a:p>
            <a:pPr>
              <a:spcAft>
                <a:spcPts val="400"/>
              </a:spcAft>
              <a:buClr>
                <a:srgbClr val="92D050"/>
              </a:buClr>
            </a:pPr>
            <a:endParaRPr lang="en-US" sz="1900" spc="20" dirty="0">
              <a:solidFill>
                <a:schemeClr val="tx1">
                  <a:lumMod val="50000"/>
                  <a:lumOff val="50000"/>
                </a:schemeClr>
              </a:solidFill>
              <a:hlinkClick r:id="rId4"/>
            </a:endParaRPr>
          </a:p>
          <a:p>
            <a:pPr>
              <a:spcAft>
                <a:spcPts val="400"/>
              </a:spcAft>
              <a:buClr>
                <a:srgbClr val="92D050"/>
              </a:buClr>
            </a:pPr>
            <a:r>
              <a:rPr lang="en-US" sz="1900" spc="2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molfano@pcatg.com</a:t>
            </a:r>
            <a:r>
              <a:rPr lang="en-US" sz="19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</a:p>
          <a:p>
            <a:pPr>
              <a:spcAft>
                <a:spcPts val="400"/>
              </a:spcAft>
              <a:buClr>
                <a:srgbClr val="92D050"/>
              </a:buClr>
            </a:pPr>
            <a:r>
              <a:rPr lang="en-US" sz="19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716.632.5881 x314</a:t>
            </a:r>
          </a:p>
        </p:txBody>
      </p:sp>
    </p:spTree>
    <p:extLst>
      <p:ext uri="{BB962C8B-B14F-4D97-AF65-F5344CB8AC3E}">
        <p14:creationId xmlns:p14="http://schemas.microsoft.com/office/powerpoint/2010/main" val="1448457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53B7-EDC3-4C56-8D0D-C5FC13C545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5DEA0-A8CE-49F9-8FF3-88FAC5678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553" y="6081036"/>
            <a:ext cx="1329043" cy="487722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44E9CB2-7788-478F-9E25-BE42AA57E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10" y="1429235"/>
            <a:ext cx="3999529" cy="39995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E85BB0-FE2A-429F-99E8-C13C85B0132B}"/>
              </a:ext>
            </a:extLst>
          </p:cNvPr>
          <p:cNvSpPr txBox="1"/>
          <p:nvPr/>
        </p:nvSpPr>
        <p:spPr>
          <a:xfrm>
            <a:off x="813379" y="2303287"/>
            <a:ext cx="8320443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buClr>
                <a:srgbClr val="92D050"/>
              </a:buClr>
            </a:pPr>
            <a:r>
              <a:rPr lang="en-US" sz="19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Mike Olfano, CEO  </a:t>
            </a:r>
          </a:p>
          <a:p>
            <a:pPr>
              <a:spcAft>
                <a:spcPts val="400"/>
              </a:spcAft>
              <a:buClr>
                <a:srgbClr val="92D050"/>
              </a:buClr>
            </a:pPr>
            <a:r>
              <a:rPr lang="en-US" sz="19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PCA Technology Group, Inc.  </a:t>
            </a:r>
          </a:p>
          <a:p>
            <a:pPr>
              <a:spcAft>
                <a:spcPts val="400"/>
              </a:spcAft>
              <a:buClr>
                <a:srgbClr val="92D050"/>
              </a:buClr>
            </a:pPr>
            <a:endParaRPr lang="en-US" sz="1900" spc="20" dirty="0">
              <a:solidFill>
                <a:schemeClr val="tx1">
                  <a:lumMod val="50000"/>
                  <a:lumOff val="50000"/>
                </a:schemeClr>
              </a:solidFill>
              <a:hlinkClick r:id="rId4"/>
            </a:endParaRPr>
          </a:p>
          <a:p>
            <a:pPr>
              <a:spcAft>
                <a:spcPts val="400"/>
              </a:spcAft>
              <a:buClr>
                <a:srgbClr val="92D050"/>
              </a:buClr>
            </a:pPr>
            <a:r>
              <a:rPr lang="en-US" sz="1900" spc="2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molfano@pcatg.com</a:t>
            </a:r>
            <a:r>
              <a:rPr lang="en-US" sz="19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</a:p>
          <a:p>
            <a:pPr>
              <a:spcAft>
                <a:spcPts val="400"/>
              </a:spcAft>
              <a:buClr>
                <a:srgbClr val="92D050"/>
              </a:buClr>
            </a:pPr>
            <a:r>
              <a:rPr lang="en-US" sz="19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716.632.5881 x314</a:t>
            </a:r>
          </a:p>
        </p:txBody>
      </p:sp>
    </p:spTree>
    <p:extLst>
      <p:ext uri="{BB962C8B-B14F-4D97-AF65-F5344CB8AC3E}">
        <p14:creationId xmlns:p14="http://schemas.microsoft.com/office/powerpoint/2010/main" val="41254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E859-066C-0F3A-FC38-1382101B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Cybersecurity Statistic #1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4D7EAC-8D21-4F07-B63B-12272E9144E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38581" y="2259301"/>
            <a:ext cx="4637088" cy="251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97AE38F-0862-4A89-8D80-626564A1506C}"/>
              </a:ext>
            </a:extLst>
          </p:cNvPr>
          <p:cNvSpPr txBox="1">
            <a:spLocks/>
          </p:cNvSpPr>
          <p:nvPr/>
        </p:nvSpPr>
        <p:spPr>
          <a:xfrm>
            <a:off x="4975669" y="2181806"/>
            <a:ext cx="4944390" cy="56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None/>
              <a:tabLst>
                <a:tab pos="400050" algn="l"/>
              </a:tabLst>
            </a:pPr>
            <a:r>
              <a:rPr lang="en-US" sz="1900" dirty="0">
                <a:solidFill>
                  <a:schemeClr val="bg2"/>
                </a:solidFill>
              </a:rPr>
              <a:t>	</a:t>
            </a:r>
            <a:r>
              <a:rPr lang="en-US" sz="1900" dirty="0">
                <a:solidFill>
                  <a:srgbClr val="0070C0"/>
                </a:solidFill>
              </a:rPr>
              <a:t>Cybercrime will cost the world an estimated $8 trillion by the end of 2023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5403461" y="2890808"/>
            <a:ext cx="4636691" cy="24326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This will be more costly than all the natural disasters in the world combined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US" sz="200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This will be more profitable than the global trade of all the major illegal drugs combined</a:t>
            </a:r>
          </a:p>
        </p:txBody>
      </p:sp>
    </p:spTree>
    <p:extLst>
      <p:ext uri="{BB962C8B-B14F-4D97-AF65-F5344CB8AC3E}">
        <p14:creationId xmlns:p14="http://schemas.microsoft.com/office/powerpoint/2010/main" val="22919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B8E3-D40F-A1C4-7537-FA99FB4A9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Statistic #2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4D7EAC-8D21-4F07-B63B-12272E9144E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982" y="2200105"/>
            <a:ext cx="4505325" cy="251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97AE38F-0862-4A89-8D80-626564A1506C}"/>
              </a:ext>
            </a:extLst>
          </p:cNvPr>
          <p:cNvSpPr txBox="1">
            <a:spLocks/>
          </p:cNvSpPr>
          <p:nvPr/>
        </p:nvSpPr>
        <p:spPr>
          <a:xfrm>
            <a:off x="4975669" y="2189635"/>
            <a:ext cx="4763045" cy="569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None/>
            </a:pPr>
            <a:r>
              <a:rPr lang="en-US" sz="2000" dirty="0">
                <a:solidFill>
                  <a:srgbClr val="0070C0"/>
                </a:solidFill>
              </a:rPr>
              <a:t>	Only 10% of cybercrimes are reported in the United States each year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5417071" y="2882979"/>
            <a:ext cx="3880239" cy="24326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Being hacked is often embarrassing and could cause reputational harm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There is a perception, which is often an unfortunate reality for smaller organizations, that law enforcement will not be able to help</a:t>
            </a:r>
          </a:p>
        </p:txBody>
      </p:sp>
    </p:spTree>
    <p:extLst>
      <p:ext uri="{BB962C8B-B14F-4D97-AF65-F5344CB8AC3E}">
        <p14:creationId xmlns:p14="http://schemas.microsoft.com/office/powerpoint/2010/main" val="189372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4053-F75D-235F-68EB-A1B8565C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Statistic #3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4D7EAC-8D21-4F07-B63B-12272E9144E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81" y="2186513"/>
            <a:ext cx="4598988" cy="2522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97AE38F-0862-4A89-8D80-626564A1506C}"/>
              </a:ext>
            </a:extLst>
          </p:cNvPr>
          <p:cNvSpPr txBox="1">
            <a:spLocks/>
          </p:cNvSpPr>
          <p:nvPr/>
        </p:nvSpPr>
        <p:spPr>
          <a:xfrm>
            <a:off x="4975669" y="2181806"/>
            <a:ext cx="4259185" cy="569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None/>
            </a:pPr>
            <a:r>
              <a:rPr lang="en-US" sz="2000" dirty="0">
                <a:solidFill>
                  <a:srgbClr val="0070C0"/>
                </a:solidFill>
              </a:rPr>
              <a:t>	Half of all cyberattacks are targeted at small organizations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5393764" y="2890808"/>
            <a:ext cx="3880239" cy="24326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Leaders of small organizations often do not pay attention to cybersecurity, thinking that they’re not even worth being attacked, and this is what makes them a perfect target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On average, cyberattacks now cost small organizations $200,000</a:t>
            </a:r>
          </a:p>
        </p:txBody>
      </p:sp>
    </p:spTree>
    <p:extLst>
      <p:ext uri="{BB962C8B-B14F-4D97-AF65-F5344CB8AC3E}">
        <p14:creationId xmlns:p14="http://schemas.microsoft.com/office/powerpoint/2010/main" val="121084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D0AC3-B6D0-9536-D6A3-AD81DB6E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Statistic #4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4D7EAC-8D21-4F07-B63B-12272E9144E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382" y="2182668"/>
            <a:ext cx="2543175" cy="3576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97AE38F-0862-4A89-8D80-626564A1506C}"/>
              </a:ext>
            </a:extLst>
          </p:cNvPr>
          <p:cNvSpPr txBox="1">
            <a:spLocks/>
          </p:cNvSpPr>
          <p:nvPr/>
        </p:nvSpPr>
        <p:spPr>
          <a:xfrm>
            <a:off x="3729611" y="2182668"/>
            <a:ext cx="4259185" cy="569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None/>
            </a:pPr>
            <a:r>
              <a:rPr lang="en-US" sz="2000" dirty="0">
                <a:solidFill>
                  <a:srgbClr val="0070C0"/>
                </a:solidFill>
              </a:rPr>
              <a:t>	92% of cyberattacks start with a phishing email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3919083" y="2889946"/>
            <a:ext cx="3880239" cy="24326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0">
              <a:buClr>
                <a:srgbClr val="92D050"/>
              </a:buClr>
              <a:buNone/>
            </a:pPr>
            <a:r>
              <a:rPr lang="en-US" sz="1700" dirty="0"/>
              <a:t>The top five reasons that people are duped by phishing emails:</a:t>
            </a:r>
          </a:p>
          <a:p>
            <a:pPr lvl="1">
              <a:spcBef>
                <a:spcPts val="18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Curiosity</a:t>
            </a:r>
          </a:p>
          <a:p>
            <a:pPr lvl="1">
              <a:spcBef>
                <a:spcPts val="18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Fear</a:t>
            </a:r>
          </a:p>
          <a:p>
            <a:pPr lvl="1">
              <a:spcBef>
                <a:spcPts val="18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Urgency</a:t>
            </a:r>
          </a:p>
          <a:p>
            <a:pPr lvl="1">
              <a:spcBef>
                <a:spcPts val="18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Reward / Recognition</a:t>
            </a:r>
          </a:p>
          <a:p>
            <a:pPr lvl="1">
              <a:spcBef>
                <a:spcPts val="18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45266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B5A2B-8469-9345-6CC8-9B63A1FB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Statistic #5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4D7EAC-8D21-4F07-B63B-12272E9144E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5" b="3594"/>
          <a:stretch/>
        </p:blipFill>
        <p:spPr>
          <a:xfrm>
            <a:off x="112023" y="2290763"/>
            <a:ext cx="4495800" cy="2328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429449-8251-48D0-A537-6D3673005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978" y="6117704"/>
            <a:ext cx="1329043" cy="48772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97AE38F-0862-4A89-8D80-626564A1506C}"/>
              </a:ext>
            </a:extLst>
          </p:cNvPr>
          <p:cNvSpPr txBox="1">
            <a:spLocks/>
          </p:cNvSpPr>
          <p:nvPr/>
        </p:nvSpPr>
        <p:spPr>
          <a:xfrm>
            <a:off x="4495800" y="2290763"/>
            <a:ext cx="5336277" cy="1027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None/>
            </a:pPr>
            <a:r>
              <a:rPr lang="en-US" sz="1900" dirty="0">
                <a:solidFill>
                  <a:srgbClr val="0070C0"/>
                </a:solidFill>
              </a:rPr>
              <a:t>	In 2022, 34% of all attacks were launched as Business Email Compromise (BEC) attacks and that 80% of organizations that fell victim to these attacks didn’t have multi-factor authentication (MFA) in place.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4BC422-A58A-4A8D-B87B-86DF7D4612D9}"/>
              </a:ext>
            </a:extLst>
          </p:cNvPr>
          <p:cNvSpPr txBox="1">
            <a:spLocks/>
          </p:cNvSpPr>
          <p:nvPr/>
        </p:nvSpPr>
        <p:spPr>
          <a:xfrm>
            <a:off x="4710734" y="3880989"/>
            <a:ext cx="4053917" cy="15978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0">
              <a:lnSpc>
                <a:spcPct val="114000"/>
              </a:lnSpc>
              <a:buClr>
                <a:srgbClr val="92D050"/>
              </a:buClr>
              <a:buNone/>
            </a:pPr>
            <a:r>
              <a:rPr lang="en-US" sz="1700" dirty="0"/>
              <a:t>This means that criminals have gained access to user’s email accounts and can monitor email at will as well as send emails directly from a user’s email account.</a:t>
            </a:r>
          </a:p>
        </p:txBody>
      </p:sp>
    </p:spTree>
    <p:extLst>
      <p:ext uri="{BB962C8B-B14F-4D97-AF65-F5344CB8AC3E}">
        <p14:creationId xmlns:p14="http://schemas.microsoft.com/office/powerpoint/2010/main" val="3888639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421890B3740C4AB2BC35A14DE3F6DC" ma:contentTypeVersion="17" ma:contentTypeDescription="Create a new document." ma:contentTypeScope="" ma:versionID="8656aa15ccddfd03f26da0ac40c11129">
  <xsd:schema xmlns:xsd="http://www.w3.org/2001/XMLSchema" xmlns:xs="http://www.w3.org/2001/XMLSchema" xmlns:p="http://schemas.microsoft.com/office/2006/metadata/properties" xmlns:ns2="1a458d63-e909-4bb2-9b5d-25fdcac15ef0" xmlns:ns3="a87a3098-4d56-4019-adf9-8efc0c253870" targetNamespace="http://schemas.microsoft.com/office/2006/metadata/properties" ma:root="true" ma:fieldsID="854fdd9672cc089148132bd5075c7af4" ns2:_="" ns3:_="">
    <xsd:import namespace="1a458d63-e909-4bb2-9b5d-25fdcac15ef0"/>
    <xsd:import namespace="a87a3098-4d56-4019-adf9-8efc0c2538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58d63-e909-4bb2-9b5d-25fdcac15e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8b3ff76-831f-4bc0-b99b-5a1db528dd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a3098-4d56-4019-adf9-8efc0c25387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9e0db4-f32c-4be0-8fe8-9b200160b32b}" ma:internalName="TaxCatchAll" ma:showField="CatchAllData" ma:web="a87a3098-4d56-4019-adf9-8efc0c2538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458d63-e909-4bb2-9b5d-25fdcac15ef0">
      <Terms xmlns="http://schemas.microsoft.com/office/infopath/2007/PartnerControls"/>
    </lcf76f155ced4ddcb4097134ff3c332f>
    <TaxCatchAll xmlns="a87a3098-4d56-4019-adf9-8efc0c253870" xsi:nil="true"/>
  </documentManagement>
</p:properties>
</file>

<file path=customXml/itemProps1.xml><?xml version="1.0" encoding="utf-8"?>
<ds:datastoreItem xmlns:ds="http://schemas.openxmlformats.org/officeDocument/2006/customXml" ds:itemID="{8A218E0D-9183-48A1-BD61-FAED1666775B}"/>
</file>

<file path=customXml/itemProps2.xml><?xml version="1.0" encoding="utf-8"?>
<ds:datastoreItem xmlns:ds="http://schemas.openxmlformats.org/officeDocument/2006/customXml" ds:itemID="{18D8694C-0272-4785-9407-64B3154B99D5}"/>
</file>

<file path=customXml/itemProps3.xml><?xml version="1.0" encoding="utf-8"?>
<ds:datastoreItem xmlns:ds="http://schemas.openxmlformats.org/officeDocument/2006/customXml" ds:itemID="{6CEA04D8-467C-4DC8-BEB1-BC9BEEEA65C3}"/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1596</Words>
  <Application>Microsoft Office PowerPoint</Application>
  <PresentationFormat>Widescreen</PresentationFormat>
  <Paragraphs>216</Paragraphs>
  <Slides>45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Lexend Deca</vt:lpstr>
      <vt:lpstr>Tahoma</vt:lpstr>
      <vt:lpstr>Trebuchet MS</vt:lpstr>
      <vt:lpstr>Wingdings</vt:lpstr>
      <vt:lpstr>Wingdings 3</vt:lpstr>
      <vt:lpstr>Office Theme</vt:lpstr>
      <vt:lpstr>Facet</vt:lpstr>
      <vt:lpstr>Cybersecurity Threats: How to Avoid Being the Next Victim  </vt:lpstr>
      <vt:lpstr>about PCA Technology Group</vt:lpstr>
      <vt:lpstr>Agenda </vt:lpstr>
      <vt:lpstr>Cybersecurity Statistics</vt:lpstr>
      <vt:lpstr>Cybersecurity Statistic #1</vt:lpstr>
      <vt:lpstr>Cybersecurity Statistic #2 </vt:lpstr>
      <vt:lpstr>Cybersecurity Statistic #3 </vt:lpstr>
      <vt:lpstr>Cybersecurity Statistic #4 </vt:lpstr>
      <vt:lpstr>Cybersecurity Statistic #5 </vt:lpstr>
      <vt:lpstr>Cybersecurity Statistic #6 </vt:lpstr>
      <vt:lpstr>PowerPoint Presentation</vt:lpstr>
      <vt:lpstr>Polling Question #1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 Surfing</vt:lpstr>
      <vt:lpstr>Polling Question #2</vt:lpstr>
      <vt:lpstr>Cybersecurity Horror Stories  </vt:lpstr>
      <vt:lpstr>Phishing/Spear Phishing/Whaling – Best Practices </vt:lpstr>
      <vt:lpstr>Phishing/Spear Phishing/Whaling – Best Practices (cont) </vt:lpstr>
      <vt:lpstr>Polling Question #3</vt:lpstr>
      <vt:lpstr>Recommended Cybersecurity Solutions  </vt:lpstr>
      <vt:lpstr>Must have #1</vt:lpstr>
      <vt:lpstr>Must have #2</vt:lpstr>
      <vt:lpstr>Must have #3</vt:lpstr>
      <vt:lpstr>Must have #4</vt:lpstr>
      <vt:lpstr>Must have #5</vt:lpstr>
      <vt:lpstr>Must have #6</vt:lpstr>
      <vt:lpstr>Must have #7</vt:lpstr>
      <vt:lpstr>Polling Question #4</vt:lpstr>
      <vt:lpstr>Advanced Solutions #1</vt:lpstr>
      <vt:lpstr>PowerPoint Presentation</vt:lpstr>
      <vt:lpstr>Advanced Solutions #3</vt:lpstr>
      <vt:lpstr>Advanced Solutions #4 </vt:lpstr>
      <vt:lpstr>Polling Question #5</vt:lpstr>
      <vt:lpstr>Sources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Neuss</dc:creator>
  <cp:lastModifiedBy>Maria Gambacorta</cp:lastModifiedBy>
  <cp:revision>26</cp:revision>
  <dcterms:created xsi:type="dcterms:W3CDTF">2021-10-11T17:02:21Z</dcterms:created>
  <dcterms:modified xsi:type="dcterms:W3CDTF">2023-11-29T20:34:46Z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0x01010042421890B3740C4AB2BC35A14DE3F6DC</vt:lpwstr>
  </property>
</Properties>
</file>